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2" r:id="rId8"/>
    <p:sldId id="272" r:id="rId9"/>
    <p:sldId id="274" r:id="rId10"/>
    <p:sldId id="264" r:id="rId11"/>
    <p:sldId id="265" r:id="rId12"/>
    <p:sldId id="266" r:id="rId13"/>
    <p:sldId id="267" r:id="rId14"/>
    <p:sldId id="268" r:id="rId15"/>
    <p:sldId id="275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9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577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9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9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5799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800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CECE97-BC5B-4F1E-881A-A84127568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7" grpId="0"/>
      <p:bldP spid="75798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579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579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4BA3D-8DB8-4A75-B2F3-52631CB0F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29504-DD74-4971-BDC3-3AF89A973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E65F-4FF1-4030-AA75-9B61F20E5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2E0F7-1D26-4E65-97C1-84E4BB66A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3F77-5AFD-4AAA-B067-25C861F0B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CF515-CBC2-441A-93DC-0BEDEA948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1C3E3-4D3E-4BF9-AB3E-AEC6A6C7E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CE42D-78D3-4C51-ACBA-1E9508A3C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2A933-9A6D-4305-A3B2-4D77AF2FA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E70F0-8A63-47C2-AFE1-5630748BE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7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7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477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8BAE0ED-E04B-42EA-88EA-D101D90450C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3" grpId="0"/>
      <p:bldP spid="74774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 rot="440174">
            <a:off x="843724" y="1779472"/>
            <a:ext cx="7772400" cy="2971800"/>
          </a:xfrm>
          <a:solidFill>
            <a:srgbClr val="00B050"/>
          </a:soli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LANGKAH-LANGKAH PENELITIAN TINDAKAN KELAS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/>
              <a:t>Analisis data, Evaluasi dan Refleksi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943350"/>
          </a:xfrm>
        </p:spPr>
        <p:txBody>
          <a:bodyPr/>
          <a:lstStyle/>
          <a:p>
            <a:endParaRPr lang="en-US" sz="2800"/>
          </a:p>
          <a:p>
            <a:r>
              <a:rPr lang="id-ID" sz="2800" b="1"/>
              <a:t>Analisis Data</a:t>
            </a:r>
          </a:p>
          <a:p>
            <a:pPr lvl="2">
              <a:buFont typeface="Wingdings" pitchFamily="2" charset="2"/>
              <a:buChar char="Ø"/>
            </a:pPr>
            <a:r>
              <a:rPr lang="id-ID" sz="2500" b="1"/>
              <a:t>Reduksi Data. </a:t>
            </a:r>
          </a:p>
          <a:p>
            <a:pPr lvl="2">
              <a:buFont typeface="Wingdings" pitchFamily="2" charset="2"/>
              <a:buChar char="Ø"/>
            </a:pPr>
            <a:r>
              <a:rPr lang="id-ID" sz="2500" b="1"/>
              <a:t>Paparan Data </a:t>
            </a:r>
          </a:p>
          <a:p>
            <a:pPr lvl="2">
              <a:buFont typeface="Wingdings" pitchFamily="2" charset="2"/>
              <a:buChar char="Ø"/>
            </a:pPr>
            <a:r>
              <a:rPr lang="id-ID" sz="2500" b="1"/>
              <a:t>Penyimpulan</a:t>
            </a:r>
          </a:p>
          <a:p>
            <a:r>
              <a:rPr lang="id-ID" sz="2800" b="1"/>
              <a:t>Evaluasi</a:t>
            </a:r>
          </a:p>
          <a:p>
            <a:r>
              <a:rPr lang="id-ID" sz="2800" b="1"/>
              <a:t>Refleksi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685800"/>
            <a:ext cx="6400800" cy="1462088"/>
          </a:xfrm>
        </p:spPr>
        <p:txBody>
          <a:bodyPr/>
          <a:lstStyle/>
          <a:p>
            <a:r>
              <a:rPr lang="en-US" sz="4000"/>
              <a:t>Komponen-komponen refleksi digambarkan sebagai berikut</a:t>
            </a:r>
            <a:br>
              <a:rPr lang="en-US" sz="4000"/>
            </a:br>
            <a:endParaRPr lang="en-US" sz="400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19275" y="30480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ANALISIS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75050" y="2209800"/>
            <a:ext cx="238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PEMAKNAAN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927725" y="3048000"/>
            <a:ext cx="245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PENJELASAN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383088" y="4953000"/>
            <a:ext cx="269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PENYIMPULAN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106488" y="4114800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TINDAK LANJUT</a:t>
            </a:r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>
            <a:off x="6135688" y="2362200"/>
            <a:ext cx="7620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>
            <a:off x="2600325" y="2406650"/>
            <a:ext cx="868363" cy="609600"/>
          </a:xfrm>
          <a:custGeom>
            <a:avLst/>
            <a:gdLst>
              <a:gd name="G0" fmla="+- 21386 0 0"/>
              <a:gd name="G1" fmla="+- 21600 0 0"/>
              <a:gd name="G2" fmla="+- 21600 0 0"/>
              <a:gd name="T0" fmla="*/ 0 w 24584"/>
              <a:gd name="T1" fmla="*/ 18569 h 21600"/>
              <a:gd name="T2" fmla="*/ 24584 w 24584"/>
              <a:gd name="T3" fmla="*/ 238 h 21600"/>
              <a:gd name="T4" fmla="*/ 21386 w 245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84" h="21600" fill="none" extrusionOk="0">
                <a:moveTo>
                  <a:pt x="-1" y="18568"/>
                </a:moveTo>
                <a:cubicBezTo>
                  <a:pt x="1509" y="7917"/>
                  <a:pt x="10627" y="-1"/>
                  <a:pt x="21386" y="0"/>
                </a:cubicBezTo>
                <a:cubicBezTo>
                  <a:pt x="22456" y="0"/>
                  <a:pt x="23525" y="79"/>
                  <a:pt x="24583" y="238"/>
                </a:cubicBezTo>
              </a:path>
              <a:path w="24584" h="21600" stroke="0" extrusionOk="0">
                <a:moveTo>
                  <a:pt x="-1" y="18568"/>
                </a:moveTo>
                <a:cubicBezTo>
                  <a:pt x="1509" y="7917"/>
                  <a:pt x="10627" y="-1"/>
                  <a:pt x="21386" y="0"/>
                </a:cubicBezTo>
                <a:cubicBezTo>
                  <a:pt x="22456" y="0"/>
                  <a:pt x="23525" y="79"/>
                  <a:pt x="24583" y="238"/>
                </a:cubicBezTo>
                <a:lnTo>
                  <a:pt x="21386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Arc 25"/>
          <p:cNvSpPr>
            <a:spLocks/>
          </p:cNvSpPr>
          <p:nvPr/>
        </p:nvSpPr>
        <p:spPr bwMode="auto">
          <a:xfrm rot="1972598">
            <a:off x="7326313" y="3640138"/>
            <a:ext cx="860425" cy="1704975"/>
          </a:xfrm>
          <a:custGeom>
            <a:avLst/>
            <a:gdLst>
              <a:gd name="G0" fmla="+- 0 0 0"/>
              <a:gd name="G1" fmla="+- 20843 0 0"/>
              <a:gd name="G2" fmla="+- 21600 0 0"/>
              <a:gd name="T0" fmla="*/ 5669 w 21600"/>
              <a:gd name="T1" fmla="*/ 0 h 40918"/>
              <a:gd name="T2" fmla="*/ 7971 w 21600"/>
              <a:gd name="T3" fmla="*/ 40918 h 40918"/>
              <a:gd name="T4" fmla="*/ 0 w 21600"/>
              <a:gd name="T5" fmla="*/ 20843 h 40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918" fill="none" extrusionOk="0">
                <a:moveTo>
                  <a:pt x="5668" y="0"/>
                </a:moveTo>
                <a:cubicBezTo>
                  <a:pt x="15073" y="2558"/>
                  <a:pt x="21600" y="11096"/>
                  <a:pt x="21600" y="20843"/>
                </a:cubicBezTo>
                <a:cubicBezTo>
                  <a:pt x="21600" y="29695"/>
                  <a:pt x="16198" y="37651"/>
                  <a:pt x="7971" y="40918"/>
                </a:cubicBezTo>
              </a:path>
              <a:path w="21600" h="40918" stroke="0" extrusionOk="0">
                <a:moveTo>
                  <a:pt x="5668" y="0"/>
                </a:moveTo>
                <a:cubicBezTo>
                  <a:pt x="15073" y="2558"/>
                  <a:pt x="21600" y="11096"/>
                  <a:pt x="21600" y="20843"/>
                </a:cubicBezTo>
                <a:cubicBezTo>
                  <a:pt x="21600" y="29695"/>
                  <a:pt x="16198" y="37651"/>
                  <a:pt x="7971" y="40918"/>
                </a:cubicBezTo>
                <a:lnTo>
                  <a:pt x="0" y="20843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Arc 26"/>
          <p:cNvSpPr>
            <a:spLocks/>
          </p:cNvSpPr>
          <p:nvPr/>
        </p:nvSpPr>
        <p:spPr bwMode="auto">
          <a:xfrm>
            <a:off x="3468688" y="4572000"/>
            <a:ext cx="847725" cy="609600"/>
          </a:xfrm>
          <a:custGeom>
            <a:avLst/>
            <a:gdLst>
              <a:gd name="G0" fmla="+- 21222 0 0"/>
              <a:gd name="G1" fmla="+- 0 0 0"/>
              <a:gd name="G2" fmla="+- 21600 0 0"/>
              <a:gd name="T0" fmla="*/ 24030 w 24030"/>
              <a:gd name="T1" fmla="*/ 21417 h 21600"/>
              <a:gd name="T2" fmla="*/ 0 w 24030"/>
              <a:gd name="T3" fmla="*/ 4023 h 21600"/>
              <a:gd name="T4" fmla="*/ 21222 w 2403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30" h="21600" fill="none" extrusionOk="0">
                <a:moveTo>
                  <a:pt x="24029" y="21416"/>
                </a:moveTo>
                <a:cubicBezTo>
                  <a:pt x="23098" y="21538"/>
                  <a:pt x="22160" y="21599"/>
                  <a:pt x="21222" y="21600"/>
                </a:cubicBezTo>
                <a:cubicBezTo>
                  <a:pt x="10843" y="21600"/>
                  <a:pt x="1932" y="14219"/>
                  <a:pt x="-1" y="4023"/>
                </a:cubicBezTo>
              </a:path>
              <a:path w="24030" h="21600" stroke="0" extrusionOk="0">
                <a:moveTo>
                  <a:pt x="24029" y="21416"/>
                </a:moveTo>
                <a:cubicBezTo>
                  <a:pt x="23098" y="21538"/>
                  <a:pt x="22160" y="21599"/>
                  <a:pt x="21222" y="21600"/>
                </a:cubicBezTo>
                <a:cubicBezTo>
                  <a:pt x="10843" y="21600"/>
                  <a:pt x="1932" y="14219"/>
                  <a:pt x="-1" y="4023"/>
                </a:cubicBezTo>
                <a:lnTo>
                  <a:pt x="21222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2782888" y="4648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1411288" y="4648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73088" y="5181600"/>
            <a:ext cx="1635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Siklus berikutnya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865313" y="5149850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Pemanfaatan</a:t>
            </a: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H="1" flipV="1">
            <a:off x="762000" y="3581400"/>
            <a:ext cx="381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350" y="3168650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Pemantapan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Perencanaan Tindakan Lanjutan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5438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/>
              <a:t>Jika siklus pertama telah selesai PTK (biasanya) diteruskan dengan siklus kedua. </a:t>
            </a:r>
          </a:p>
          <a:p>
            <a:pPr>
              <a:lnSpc>
                <a:spcPct val="90000"/>
              </a:lnSpc>
            </a:pPr>
            <a:r>
              <a:rPr lang="id-ID" sz="2800"/>
              <a:t>Siklus ini dilaksanakan dengan langkah-langkah seperti pada siklus sebelumnya.</a:t>
            </a:r>
          </a:p>
          <a:p>
            <a:pPr>
              <a:lnSpc>
                <a:spcPct val="90000"/>
              </a:lnSpc>
            </a:pPr>
            <a:r>
              <a:rPr lang="id-ID" sz="2800" b="1"/>
              <a:t>TINDAKAN </a:t>
            </a:r>
            <a:r>
              <a:rPr lang="id-ID" sz="2800"/>
              <a:t>yang dilakukan merupakan </a:t>
            </a:r>
            <a:r>
              <a:rPr lang="id-ID" sz="2800" b="1"/>
              <a:t>PERBAIKAN</a:t>
            </a:r>
            <a:r>
              <a:rPr lang="id-ID" sz="2800"/>
              <a:t> dari tindakan yang dilakukan pada siklus sebelumnya. </a:t>
            </a:r>
          </a:p>
          <a:p>
            <a:pPr>
              <a:lnSpc>
                <a:spcPct val="90000"/>
              </a:lnSpc>
            </a:pPr>
            <a:r>
              <a:rPr lang="id-ID" sz="2800"/>
              <a:t>Jika masih diperlukan siklus ke tiga maka tindakan yang dilakukan adalah juga perbaikan tindakan dari siklus dua.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PERBANDINGAN KARAKTERISTIK PTK DAN PENELITIAN FORMAL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066800" y="2362200"/>
            <a:ext cx="3205163" cy="3070225"/>
          </a:xfrm>
        </p:spPr>
        <p:txBody>
          <a:bodyPr/>
          <a:lstStyle/>
          <a:p>
            <a:r>
              <a:rPr lang="en-US" sz="2000" b="1"/>
              <a:t>PTK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/>
              <a:t>Guru sebagai peneliti utama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/>
              <a:t>Disain lentur/fleksibel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/>
              <a:t>Analisis data seketika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/>
              <a:t>Format laporan sesuai kebutuhan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/>
              <a:t>Manfaat jelas &amp; langsung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343400" y="2362200"/>
            <a:ext cx="3773488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PFA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100" b="1"/>
              <a:t>Peneliti utama bisa pihak lain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100" b="1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100" b="1"/>
              <a:t>Disain formal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100" b="1"/>
              <a:t>Biasanya ditunda (dilakukan kemudian)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100" b="1"/>
              <a:t>Format laporan formal &amp; baku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100" b="1"/>
              <a:t>Manfaat tidak langsung</a:t>
            </a:r>
          </a:p>
          <a:p>
            <a:pPr lvl="1">
              <a:lnSpc>
                <a:spcPct val="90000"/>
              </a:lnSpc>
            </a:pPr>
            <a:endParaRPr lang="en-US" sz="2100" b="1"/>
          </a:p>
          <a:p>
            <a:pPr lvl="1">
              <a:lnSpc>
                <a:spcPct val="90000"/>
              </a:lnSpc>
            </a:pPr>
            <a:endParaRPr lang="en-US" sz="2100" b="1"/>
          </a:p>
          <a:p>
            <a:pPr>
              <a:lnSpc>
                <a:spcPct val="90000"/>
              </a:lnSpc>
            </a:pPr>
            <a:endParaRPr lang="en-US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Nilai Positif PTK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372350" cy="3736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b="1"/>
              <a:t>Bertujuan meningkatkan mutu proses dan hasil pembelajaran</a:t>
            </a:r>
          </a:p>
          <a:p>
            <a:pPr>
              <a:lnSpc>
                <a:spcPct val="90000"/>
              </a:lnSpc>
            </a:pPr>
            <a:r>
              <a:rPr lang="en-US" sz="2500" b="1"/>
              <a:t>Tidak mengganggu tugas  utama guru</a:t>
            </a:r>
          </a:p>
          <a:p>
            <a:pPr>
              <a:lnSpc>
                <a:spcPct val="90000"/>
              </a:lnSpc>
            </a:pPr>
            <a:r>
              <a:rPr lang="en-US" sz="2500" b="1"/>
              <a:t>Permasalahan faktual</a:t>
            </a:r>
          </a:p>
          <a:p>
            <a:pPr>
              <a:lnSpc>
                <a:spcPct val="90000"/>
              </a:lnSpc>
            </a:pPr>
            <a:r>
              <a:rPr lang="en-US" sz="2500" b="1"/>
              <a:t>Rancangan lentur, dapat disesuaikan dengan situasi KBM</a:t>
            </a:r>
          </a:p>
          <a:p>
            <a:pPr>
              <a:lnSpc>
                <a:spcPct val="90000"/>
              </a:lnSpc>
            </a:pPr>
            <a:r>
              <a:rPr lang="en-US" sz="2500" b="1"/>
              <a:t>Hal-hal yang berpotensi berdampak negatif terhadap pembelajaran dapat segera dikoreksi.</a:t>
            </a:r>
          </a:p>
          <a:p>
            <a:pPr>
              <a:lnSpc>
                <a:spcPct val="90000"/>
              </a:lnSpc>
            </a:pPr>
            <a:r>
              <a:rPr lang="en-US" sz="2500" b="1"/>
              <a:t>Dapat berfungsi sebagai kritik pribadi </a:t>
            </a:r>
            <a:r>
              <a:rPr lang="en-US" sz="2500" b="1" i="1"/>
              <a:t>(auto-critic)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Penelitian</a:t>
            </a:r>
            <a:r>
              <a:rPr lang="id-ID" b="1" dirty="0">
                <a:solidFill>
                  <a:srgbClr val="C6E917"/>
                </a:solidFill>
              </a:rPr>
              <a:t> </a:t>
            </a:r>
            <a:r>
              <a:rPr lang="id-ID" b="1" dirty="0">
                <a:solidFill>
                  <a:schemeClr val="tx1"/>
                </a:solidFill>
              </a:rPr>
              <a:t>Tindakan Kelas</a:t>
            </a:r>
            <a:r>
              <a:rPr lang="en-US" b="1" dirty="0">
                <a:solidFill>
                  <a:schemeClr val="tx1"/>
                </a:solidFill>
              </a:rPr>
              <a:t> (PTK)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00088" y="3530600"/>
            <a:ext cx="7342187" cy="2600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z="2800" b="1" dirty="0"/>
              <a:t>Manfaat:</a:t>
            </a:r>
          </a:p>
          <a:p>
            <a:pPr lvl="1"/>
            <a:r>
              <a:rPr lang="id-ID" sz="2700" b="1" dirty="0"/>
              <a:t>Untuk diri sendiri</a:t>
            </a:r>
          </a:p>
          <a:p>
            <a:pPr lvl="1"/>
            <a:r>
              <a:rPr lang="id-ID" sz="2700" b="1" dirty="0"/>
              <a:t>Untuk sejawat</a:t>
            </a:r>
          </a:p>
          <a:p>
            <a:pPr lvl="1"/>
            <a:r>
              <a:rPr lang="id-ID" sz="2700" b="1" dirty="0"/>
              <a:t>Untuk profesi (kependidikan)</a:t>
            </a:r>
          </a:p>
          <a:p>
            <a:pPr lvl="1"/>
            <a:r>
              <a:rPr lang="id-ID" sz="2700" b="1" dirty="0"/>
              <a:t>Untuk publikasi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769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/>
            <a:r>
              <a:rPr lang="id-ID" sz="2400" b="1" dirty="0"/>
              <a:t>Tujuan: </a:t>
            </a:r>
          </a:p>
          <a:p>
            <a:pPr marL="228600" indent="-228600" algn="l">
              <a:buFontTx/>
              <a:buChar char="•"/>
            </a:pPr>
            <a:r>
              <a:rPr lang="id-ID" sz="2400" b="1" dirty="0"/>
              <a:t>Meningkatkan kinerja guru </a:t>
            </a:r>
          </a:p>
          <a:p>
            <a:pPr marL="228600" indent="-228600" algn="l">
              <a:buFontTx/>
              <a:buChar char="•"/>
            </a:pPr>
            <a:r>
              <a:rPr lang="id-ID" sz="2400" b="1" dirty="0"/>
              <a:t>Meningkatkan kualitas proses dan hasil belajar siswa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800" b="1" dirty="0">
                <a:solidFill>
                  <a:schemeClr val="tx1"/>
                </a:solidFill>
              </a:rPr>
              <a:t>Langkah-langkah</a:t>
            </a:r>
            <a:r>
              <a:rPr lang="id-ID" sz="3800" b="1" dirty="0">
                <a:solidFill>
                  <a:schemeClr val="bg1"/>
                </a:solidFill>
              </a:rPr>
              <a:t> </a:t>
            </a:r>
            <a:r>
              <a:rPr lang="id-ID" sz="3800" b="1" dirty="0">
                <a:solidFill>
                  <a:schemeClr val="tx1"/>
                </a:solidFill>
              </a:rPr>
              <a:t>PTK</a:t>
            </a:r>
            <a:endParaRPr lang="id-ID" sz="38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id-ID" sz="3400" dirty="0"/>
              <a:t>Identifikasi dan Analisis Masalah</a:t>
            </a:r>
          </a:p>
          <a:p>
            <a:r>
              <a:rPr lang="id-ID" sz="3400" b="1" dirty="0"/>
              <a:t>Penetapan Fokus Permasalahan</a:t>
            </a:r>
          </a:p>
          <a:p>
            <a:r>
              <a:rPr lang="id-ID" sz="3400" b="1" dirty="0"/>
              <a:t>Perencanaan Tindakan</a:t>
            </a:r>
          </a:p>
          <a:p>
            <a:r>
              <a:rPr lang="id-ID" sz="3400" b="1" dirty="0"/>
              <a:t>Pelaksanaan Tindakan</a:t>
            </a:r>
          </a:p>
          <a:p>
            <a:r>
              <a:rPr lang="id-ID" sz="3400" b="1" dirty="0"/>
              <a:t>Observasi</a:t>
            </a:r>
          </a:p>
          <a:p>
            <a:r>
              <a:rPr lang="id-ID" sz="3400" b="1" dirty="0"/>
              <a:t>Refleksi</a:t>
            </a:r>
          </a:p>
          <a:p>
            <a:r>
              <a:rPr lang="id-ID" sz="3400" b="1" dirty="0"/>
              <a:t>Rencana Tindakan Lanjutan.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200" dirty="0" err="1">
                <a:solidFill>
                  <a:schemeClr val="tx1"/>
                </a:solidFill>
              </a:rPr>
              <a:t>Disain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Penelitian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Tindakan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Kelas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4845" name="Group 29"/>
          <p:cNvGrpSpPr>
            <a:grpSpLocks/>
          </p:cNvGrpSpPr>
          <p:nvPr/>
        </p:nvGrpSpPr>
        <p:grpSpPr bwMode="auto">
          <a:xfrm>
            <a:off x="1600200" y="914400"/>
            <a:ext cx="7027863" cy="5638800"/>
            <a:chOff x="1104" y="576"/>
            <a:chExt cx="4427" cy="3552"/>
          </a:xfrm>
        </p:grpSpPr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 rot="-11071588" flipH="1" flipV="1">
              <a:off x="2979" y="677"/>
              <a:ext cx="868" cy="1008"/>
            </a:xfrm>
            <a:prstGeom prst="curvedLeftArrow">
              <a:avLst>
                <a:gd name="adj1" fmla="val 21387"/>
                <a:gd name="adj2" fmla="val 39989"/>
                <a:gd name="adj3" fmla="val 4155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" name="AutoShape 5"/>
            <p:cNvSpPr>
              <a:spLocks noChangeArrowheads="1"/>
            </p:cNvSpPr>
            <p:nvPr/>
          </p:nvSpPr>
          <p:spPr bwMode="auto">
            <a:xfrm rot="-5658431">
              <a:off x="1164" y="909"/>
              <a:ext cx="698" cy="721"/>
            </a:xfrm>
            <a:prstGeom prst="curvedDownArrow">
              <a:avLst>
                <a:gd name="adj1" fmla="val 20000"/>
                <a:gd name="adj2" fmla="val 40000"/>
                <a:gd name="adj3" fmla="val 3443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 rot="10542076">
              <a:off x="1152" y="1872"/>
              <a:ext cx="672" cy="847"/>
            </a:xfrm>
            <a:prstGeom prst="curvedLeftArrow">
              <a:avLst>
                <a:gd name="adj1" fmla="val 25208"/>
                <a:gd name="adj2" fmla="val 5041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AutoShape 7"/>
            <p:cNvSpPr>
              <a:spLocks noChangeArrowheads="1"/>
            </p:cNvSpPr>
            <p:nvPr/>
          </p:nvSpPr>
          <p:spPr bwMode="auto">
            <a:xfrm rot="5400000">
              <a:off x="3024" y="1104"/>
              <a:ext cx="912" cy="816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2448" y="576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tx2"/>
                  </a:solidFill>
                  <a:latin typeface="Verdana" pitchFamily="34" charset="0"/>
                </a:rPr>
                <a:t>Plan</a:t>
              </a:r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2342" y="1268"/>
              <a:ext cx="6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Action/</a:t>
              </a:r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2112" y="1440"/>
              <a:ext cx="8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>
                  <a:solidFill>
                    <a:schemeClr val="tx2"/>
                  </a:solidFill>
                  <a:latin typeface="Verdana" pitchFamily="34" charset="0"/>
                </a:rPr>
                <a:t>Observation</a:t>
              </a:r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2054" y="884"/>
              <a:ext cx="8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Reflection</a:t>
              </a:r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3936" y="1776"/>
              <a:ext cx="11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latin typeface="Verdana" pitchFamily="34" charset="0"/>
                </a:rPr>
                <a:t>Revised Plan</a:t>
              </a:r>
            </a:p>
          </p:txBody>
        </p:sp>
        <p:sp>
          <p:nvSpPr>
            <p:cNvPr id="34829" name="AutoShape 13"/>
            <p:cNvSpPr>
              <a:spLocks noChangeArrowheads="1"/>
            </p:cNvSpPr>
            <p:nvPr/>
          </p:nvSpPr>
          <p:spPr bwMode="auto">
            <a:xfrm rot="10800000">
              <a:off x="2976" y="2016"/>
              <a:ext cx="768" cy="864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2198" y="2324"/>
              <a:ext cx="6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Action/</a:t>
              </a:r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2006" y="2564"/>
              <a:ext cx="9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Observation</a:t>
              </a:r>
            </a:p>
          </p:txBody>
        </p:sp>
        <p:sp>
          <p:nvSpPr>
            <p:cNvPr id="34832" name="Text Box 16"/>
            <p:cNvSpPr txBox="1">
              <a:spLocks noChangeArrowheads="1"/>
            </p:cNvSpPr>
            <p:nvPr/>
          </p:nvSpPr>
          <p:spPr bwMode="auto">
            <a:xfrm>
              <a:off x="2112" y="1977"/>
              <a:ext cx="8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Reflection</a:t>
              </a:r>
            </a:p>
          </p:txBody>
        </p:sp>
        <p:sp>
          <p:nvSpPr>
            <p:cNvPr id="34833" name="AutoShape 17"/>
            <p:cNvSpPr>
              <a:spLocks noChangeArrowheads="1"/>
            </p:cNvSpPr>
            <p:nvPr/>
          </p:nvSpPr>
          <p:spPr bwMode="auto">
            <a:xfrm rot="5581199">
              <a:off x="3214" y="2250"/>
              <a:ext cx="769" cy="674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3974" y="2708"/>
              <a:ext cx="11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latin typeface="Verdana" pitchFamily="34" charset="0"/>
                </a:rPr>
                <a:t>Revised Plan</a:t>
              </a:r>
            </a:p>
          </p:txBody>
        </p:sp>
        <p:sp>
          <p:nvSpPr>
            <p:cNvPr id="34835" name="AutoShape 19"/>
            <p:cNvSpPr>
              <a:spLocks noChangeArrowheads="1"/>
            </p:cNvSpPr>
            <p:nvPr/>
          </p:nvSpPr>
          <p:spPr bwMode="auto">
            <a:xfrm rot="10800000">
              <a:off x="2976" y="3072"/>
              <a:ext cx="864" cy="76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AutoShape 20"/>
            <p:cNvSpPr>
              <a:spLocks noChangeArrowheads="1"/>
            </p:cNvSpPr>
            <p:nvPr/>
          </p:nvSpPr>
          <p:spPr bwMode="auto">
            <a:xfrm rot="15842675">
              <a:off x="1057" y="2971"/>
              <a:ext cx="816" cy="722"/>
            </a:xfrm>
            <a:prstGeom prst="curvedDownArrow">
              <a:avLst>
                <a:gd name="adj1" fmla="val 22604"/>
                <a:gd name="adj2" fmla="val 45208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Text Box 21"/>
            <p:cNvSpPr txBox="1">
              <a:spLocks noChangeArrowheads="1"/>
            </p:cNvSpPr>
            <p:nvPr/>
          </p:nvSpPr>
          <p:spPr bwMode="auto">
            <a:xfrm>
              <a:off x="2342" y="3428"/>
              <a:ext cx="6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Action/</a:t>
              </a:r>
            </a:p>
          </p:txBody>
        </p:sp>
        <p:sp>
          <p:nvSpPr>
            <p:cNvPr id="34838" name="Text Box 22"/>
            <p:cNvSpPr txBox="1">
              <a:spLocks noChangeArrowheads="1"/>
            </p:cNvSpPr>
            <p:nvPr/>
          </p:nvSpPr>
          <p:spPr bwMode="auto">
            <a:xfrm>
              <a:off x="2150" y="3668"/>
              <a:ext cx="9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Observation</a:t>
              </a:r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2112" y="2976"/>
              <a:ext cx="8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Verdana" pitchFamily="34" charset="0"/>
                </a:rPr>
                <a:t>Reflection</a:t>
              </a:r>
            </a:p>
          </p:txBody>
        </p:sp>
        <p:sp>
          <p:nvSpPr>
            <p:cNvPr id="34840" name="AutoShape 24"/>
            <p:cNvSpPr>
              <a:spLocks noChangeArrowheads="1"/>
            </p:cNvSpPr>
            <p:nvPr/>
          </p:nvSpPr>
          <p:spPr bwMode="auto">
            <a:xfrm rot="5400000">
              <a:off x="3216" y="3312"/>
              <a:ext cx="912" cy="7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4032" y="3744"/>
              <a:ext cx="1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solidFill>
                    <a:schemeClr val="folHlink"/>
                  </a:solidFill>
                  <a:latin typeface="Verdana" pitchFamily="34" charset="0"/>
                </a:rPr>
                <a:t>Revised Plan</a:t>
              </a:r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4118" y="1364"/>
              <a:ext cx="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latin typeface="Verdana" pitchFamily="34" charset="0"/>
                </a:rPr>
                <a:t>Siklus 1</a:t>
              </a:r>
            </a:p>
          </p:txBody>
        </p:sp>
        <p:sp>
          <p:nvSpPr>
            <p:cNvPr id="34843" name="Text Box 27"/>
            <p:cNvSpPr txBox="1">
              <a:spLocks noChangeArrowheads="1"/>
            </p:cNvSpPr>
            <p:nvPr/>
          </p:nvSpPr>
          <p:spPr bwMode="auto">
            <a:xfrm>
              <a:off x="4118" y="2372"/>
              <a:ext cx="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latin typeface="Verdana" pitchFamily="34" charset="0"/>
                </a:rPr>
                <a:t>Siklus 2</a:t>
              </a:r>
            </a:p>
          </p:txBody>
        </p:sp>
        <p:sp>
          <p:nvSpPr>
            <p:cNvPr id="34844" name="Text Box 28"/>
            <p:cNvSpPr txBox="1">
              <a:spLocks noChangeArrowheads="1"/>
            </p:cNvSpPr>
            <p:nvPr/>
          </p:nvSpPr>
          <p:spPr bwMode="auto">
            <a:xfrm>
              <a:off x="4118" y="3284"/>
              <a:ext cx="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latin typeface="Verdana" pitchFamily="34" charset="0"/>
                </a:rPr>
                <a:t>Siklus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0" dirty="0">
                <a:solidFill>
                  <a:schemeClr val="tx1"/>
                </a:solidFill>
              </a:rPr>
              <a:t>Penetapan Fokus  Masalah Penelitian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id-ID" b="1" dirty="0"/>
              <a:t>Merasakan Adanya Masalah </a:t>
            </a:r>
          </a:p>
          <a:p>
            <a:r>
              <a:rPr lang="id-ID" b="1" dirty="0"/>
              <a:t>Identifikasi Masalah </a:t>
            </a:r>
          </a:p>
          <a:p>
            <a:r>
              <a:rPr lang="id-ID" b="1" dirty="0"/>
              <a:t>Analisis Masalah </a:t>
            </a:r>
          </a:p>
          <a:p>
            <a:r>
              <a:rPr lang="id-ID" b="1" dirty="0"/>
              <a:t>Merumuskan Masalah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F</a:t>
            </a:r>
            <a:r>
              <a:rPr lang="en-US" sz="4000" b="0"/>
              <a:t>ormulasi Masalah</a:t>
            </a:r>
            <a:br>
              <a:rPr lang="en-US" sz="4000" b="0"/>
            </a:br>
            <a:r>
              <a:rPr lang="en-US" sz="4000" b="0"/>
              <a:t>PTK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sz="3200"/>
          </a:p>
          <a:p>
            <a:pPr lvl="2"/>
            <a:r>
              <a:rPr lang="en-US" sz="3200" b="1"/>
              <a:t>Aspek substansi</a:t>
            </a:r>
          </a:p>
          <a:p>
            <a:pPr lvl="2"/>
            <a:r>
              <a:rPr lang="en-US" sz="3200" b="1"/>
              <a:t>Aspek orisinilitas</a:t>
            </a:r>
          </a:p>
          <a:p>
            <a:pPr lvl="2"/>
            <a:r>
              <a:rPr lang="en-US" sz="3200" b="1"/>
              <a:t>Aspek urgensi</a:t>
            </a:r>
          </a:p>
          <a:p>
            <a:pPr lvl="2"/>
            <a:r>
              <a:rPr lang="en-US" sz="3200" b="1"/>
              <a:t>Aspek formulasi</a:t>
            </a:r>
          </a:p>
          <a:p>
            <a:pPr lvl="2"/>
            <a:r>
              <a:rPr lang="en-US" sz="3200" b="1"/>
              <a:t>Aspek teknis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24225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/>
              <a:t>Membuat skenario pembelajaran</a:t>
            </a:r>
          </a:p>
          <a:p>
            <a:pPr>
              <a:buFont typeface="Wingdings" pitchFamily="2" charset="2"/>
              <a:buChar char="Ø"/>
            </a:pPr>
            <a:r>
              <a:rPr lang="en-US" b="1"/>
              <a:t>Mempersiapkan sarana pembelajaran</a:t>
            </a:r>
          </a:p>
          <a:p>
            <a:pPr>
              <a:buFont typeface="Wingdings" pitchFamily="2" charset="2"/>
              <a:buChar char="Ø"/>
            </a:pPr>
            <a:r>
              <a:rPr lang="es-ES_tradnl" b="1"/>
              <a:t>Mempersiapkan instrumen penelitian</a:t>
            </a:r>
          </a:p>
          <a:p>
            <a:pPr>
              <a:buFont typeface="Wingdings" pitchFamily="2" charset="2"/>
              <a:buChar char="Ø"/>
            </a:pPr>
            <a:r>
              <a:rPr lang="es-ES_tradnl" b="1"/>
              <a:t>Melakukan simulasi pelaksanaan tindakan</a:t>
            </a:r>
            <a:r>
              <a:rPr lang="en-US" b="1"/>
              <a:t>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81200" y="8382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sz="3200" b="1">
                <a:solidFill>
                  <a:schemeClr val="tx2"/>
                </a:solidFill>
              </a:rPr>
              <a:t>Persiapan Tindakan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Pelaksanaan Tindakan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id-ID"/>
              <a:t>Implementasi skenario tindakan yang telah direncanakan, yang dilakukan bersamaan dengan observasi terhadap dampak tindakan, terutama perubahan dinamika kelompok dalam pembelajaran.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0"/>
              <a:t>Observasi-Interpretasi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Peneliti melakukan observasi terhadap dampak tindakan, terutama perubahan dinamika kelompok dalam pembelajaran.</a:t>
            </a:r>
          </a:p>
          <a:p>
            <a:r>
              <a:rPr lang="id-ID"/>
              <a:t>Hasil belajar non-kognitif juga diamati pada saat ini</a:t>
            </a:r>
          </a:p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328</Words>
  <Application>Microsoft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Maple</vt:lpstr>
      <vt:lpstr>LANGKAH-LANGKAH PENELITIAN TINDAKAN KELAS </vt:lpstr>
      <vt:lpstr>Penelitian Tindakan Kelas (PTK)</vt:lpstr>
      <vt:lpstr>Langkah-langkah PTK</vt:lpstr>
      <vt:lpstr>Disain Penelitian Tindakan Kelas</vt:lpstr>
      <vt:lpstr>Penetapan Fokus  Masalah Penelitian</vt:lpstr>
      <vt:lpstr>  Formulasi Masalah PTK</vt:lpstr>
      <vt:lpstr>Slide 7</vt:lpstr>
      <vt:lpstr>Pelaksanaan Tindakan</vt:lpstr>
      <vt:lpstr>Observasi-Interpretasi</vt:lpstr>
      <vt:lpstr>Analisis data, Evaluasi dan Refleksi</vt:lpstr>
      <vt:lpstr>Komponen-komponen refleksi digambarkan sebagai berikut </vt:lpstr>
      <vt:lpstr>Perencanaan Tindakan Lanjutan</vt:lpstr>
      <vt:lpstr>PERBANDINGAN KARAKTERISTIK PTK DAN PENELITIAN FORMAL</vt:lpstr>
      <vt:lpstr>Nilai Positif PTK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DAN IMPLEMENTASI PENELITIAN TINDAKAN KELAS</dc:title>
  <dc:creator>Toshiba</dc:creator>
  <cp:lastModifiedBy>USER</cp:lastModifiedBy>
  <cp:revision>31</cp:revision>
  <dcterms:created xsi:type="dcterms:W3CDTF">2005-07-27T03:17:14Z</dcterms:created>
  <dcterms:modified xsi:type="dcterms:W3CDTF">2014-09-11T16:10:43Z</dcterms:modified>
</cp:coreProperties>
</file>