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8FED0-0A48-482A-A9C2-016B518A7E82}" type="datetimeFigureOut">
              <a:rPr lang="id-ID" smtClean="0"/>
              <a:pPr/>
              <a:t>15/06/2013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69060-A39C-4089-9CC1-25DA7EA627E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269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F19-356E-46E2-850D-D24CEBBF57DD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F19-356E-46E2-850D-D24CEBBF57DD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9060-A39C-4089-9CC1-25DA7EA627E1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5397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823269" y="5778398"/>
            <a:ext cx="7662325" cy="45891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3175">
                  <a:noFill/>
                </a:ln>
                <a:solidFill>
                  <a:prstClr val="black"/>
                </a:solidFill>
                <a:effectLst/>
                <a:ea typeface="Tahoma" pitchFamily="34" charset="0"/>
                <a:cs typeface="Tahoma" pitchFamily="34" charset="0"/>
              </a:rPr>
              <a:t>KEMENTERIAN PENDIDIKAN DAN KEBUDAYAAN</a:t>
            </a:r>
            <a:endParaRPr lang="id-ID" sz="2000" b="1" dirty="0">
              <a:ln w="3175">
                <a:noFill/>
              </a:ln>
              <a:solidFill>
                <a:prstClr val="black"/>
              </a:solidFill>
              <a:effectLst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60398" y="5270430"/>
            <a:ext cx="8188066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BADAN PENGEMBANGAN SUMBER DAYA MANUSIA PENDIDIKAN DAN KEBUDAYAAN 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DAN PENJAMINAN MUTU PENDIDIKAN</a:t>
            </a:r>
          </a:p>
        </p:txBody>
      </p:sp>
      <p:sp>
        <p:nvSpPr>
          <p:cNvPr id="7" name="Title 6"/>
          <p:cNvSpPr>
            <a:spLocks noGrp="1"/>
          </p:cNvSpPr>
          <p:nvPr userDrawn="1">
            <p:ph type="title" hasCustomPrompt="1"/>
          </p:nvPr>
        </p:nvSpPr>
        <p:spPr>
          <a:xfrm>
            <a:off x="385074" y="1772816"/>
            <a:ext cx="8363389" cy="2592288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101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9786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75414"/>
            <a:ext cx="3008313" cy="3950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F5A19C7-6415-4229-8752-6BC3B9934FF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0193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0229" y="501317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2187"/>
            <a:ext cx="7508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98A6-1048-4E0E-A173-E5FECEFDB0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00471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1193074"/>
            <a:ext cx="8102165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84AB42E-53CA-4EDA-8C63-2F5C84661A8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847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6A5B94C-D580-4BAA-BA75-7A95934547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499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24" y="2708920"/>
            <a:ext cx="7772400" cy="1907927"/>
          </a:xfrm>
        </p:spPr>
        <p:txBody>
          <a:bodyPr anchor="ctr">
            <a:noAutofit/>
          </a:bodyPr>
          <a:lstStyle>
            <a:lvl1pPr algn="ctr">
              <a:defRPr sz="4400" b="1" cap="all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CF84370-FEF3-495E-B20F-85BDEA017A7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89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24096"/>
            <a:ext cx="7772400" cy="762000"/>
          </a:xfrm>
        </p:spPr>
        <p:txBody>
          <a:bodyPr>
            <a:normAutofit/>
          </a:bodyPr>
          <a:lstStyle>
            <a:lvl1pPr algn="ctr">
              <a:defRPr sz="40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85188" y="6416675"/>
            <a:ext cx="735012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25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7596336" y="224797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6632"/>
            <a:ext cx="7050360" cy="762000"/>
          </a:xfrm>
        </p:spPr>
        <p:txBody>
          <a:bodyPr>
            <a:noAutofit/>
          </a:bodyPr>
          <a:lstStyle>
            <a:lvl1pPr>
              <a:defRPr sz="36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17507" y="5877272"/>
            <a:ext cx="735013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DAC0F0C3-6B95-4476-8FFD-293251647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477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0BECE76-9751-424A-AAA4-85BFA8B0C36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271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076C88-4540-4595-B5C0-2D8F088196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0333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5665"/>
            <a:ext cx="4040188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70626"/>
            <a:ext cx="4040188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65665"/>
            <a:ext cx="4041775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70626"/>
            <a:ext cx="4041775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F3DCF3-FA44-4DC6-8159-0AB119BB04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8934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6477000"/>
            <a:ext cx="750888" cy="365125"/>
          </a:xfrm>
        </p:spPr>
        <p:txBody>
          <a:bodyPr/>
          <a:lstStyle>
            <a:lvl1pPr algn="ctr"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704E-A187-4D1F-94B5-BBD9F630A3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00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4819"/>
            <a:ext cx="6906344" cy="792162"/>
          </a:xfr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5877272"/>
            <a:ext cx="750888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AAA8BF-0B0D-47EA-973D-EF85F416085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668344" y="267018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6658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1633" y="6416675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30935EC6-4084-4CEE-8F8D-A46F35AB7E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7557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diknas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3400" y="126623"/>
            <a:ext cx="660459" cy="71008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762000" y="103571"/>
            <a:ext cx="7671968" cy="6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spect="1"/>
          </p:cNvSpPr>
          <p:nvPr>
            <p:ph type="body" idx="1"/>
          </p:nvPr>
        </p:nvSpPr>
        <p:spPr bwMode="auto">
          <a:xfrm>
            <a:off x="718505" y="1193074"/>
            <a:ext cx="810216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914400"/>
            <a:ext cx="918972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01633" y="6416675"/>
            <a:ext cx="750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6A831-4205-4B35-AD20-B5EBE995015B}" type="slidenum">
              <a:rPr lang="en-US" smtClean="0">
                <a:solidFill>
                  <a:prstClr val="black"/>
                </a:solidFill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宋体" pitchFamily="2" charset="-122"/>
            </a:endParaRPr>
          </a:p>
        </p:txBody>
      </p:sp>
      <p:pic>
        <p:nvPicPr>
          <p:cNvPr id="25" name="Picture 24" descr="C:\Users\Santi A\Documents\5 KURIKULUM 2013\5 RANCANGAN SASARAN KURIKULUM\logo kurikulum.pn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0839" y="126622"/>
            <a:ext cx="670761" cy="710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67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000" b="0" kern="1200" cap="none" spc="0" dirty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2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74" y="1772816"/>
            <a:ext cx="8363389" cy="8179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latin typeface="+mn-lt"/>
              </a:rPr>
              <a:t>STRATEGI IMPLEMENTASI </a:t>
            </a:r>
            <a:r>
              <a:rPr lang="en-US" sz="2800" b="1" dirty="0" smtClean="0">
                <a:latin typeface="+mn-lt"/>
              </a:rPr>
              <a:t>KURIKULUM 2013 </a:t>
            </a:r>
            <a:endParaRPr lang="id-ID" sz="2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600" y="3244334"/>
            <a:ext cx="1105624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/>
              <a:t>P</a:t>
            </a:r>
            <a:r>
              <a:rPr lang="id-ID" sz="2000" b="1" dirty="0" smtClean="0"/>
              <a:t>PT - 1</a:t>
            </a:r>
            <a:r>
              <a:rPr lang="en-US" sz="2000" b="1" dirty="0"/>
              <a:t>.</a:t>
            </a:r>
            <a:r>
              <a:rPr lang="id-ID" sz="2000" b="1" dirty="0"/>
              <a:t>4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3237729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772400" cy="762000"/>
          </a:xfrm>
        </p:spPr>
        <p:txBody>
          <a:bodyPr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id-ID" dirty="0" smtClean="0">
                <a:latin typeface="+mj-lt"/>
              </a:rPr>
              <a:t>Implementasi Kurikulum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5" y="1076400"/>
            <a:ext cx="8353126" cy="5400600"/>
          </a:xfrm>
        </p:spPr>
        <p:txBody>
          <a:bodyPr anchor="t"/>
          <a:lstStyle/>
          <a:p>
            <a:pPr marL="0" indent="0" eaLnBrk="1" hangingPunct="1">
              <a:buNone/>
            </a:pPr>
            <a:r>
              <a:rPr lang="id-ID" sz="2400" dirty="0" smtClean="0">
                <a:latin typeface="Calibri" pitchFamily="34" charset="0"/>
              </a:rPr>
              <a:t>Implementasi kurikulum adalah usaha bersama antara Pemerintah dengan pemerintah daerah </a:t>
            </a:r>
            <a:r>
              <a:rPr lang="id-ID" sz="2400" dirty="0" smtClean="0">
                <a:latin typeface="Calibri" pitchFamily="34" charset="0"/>
              </a:rPr>
              <a:t>pro</a:t>
            </a:r>
            <a:r>
              <a:rPr lang="en-US" sz="2400" dirty="0" smtClean="0">
                <a:latin typeface="Calibri" pitchFamily="34" charset="0"/>
              </a:rPr>
              <a:t>v</a:t>
            </a:r>
            <a:r>
              <a:rPr lang="id-ID" sz="2400" dirty="0" smtClean="0">
                <a:latin typeface="Calibri" pitchFamily="34" charset="0"/>
              </a:rPr>
              <a:t>insi </a:t>
            </a:r>
            <a:r>
              <a:rPr lang="id-ID" sz="2400" dirty="0" smtClean="0">
                <a:latin typeface="Calibri" pitchFamily="34" charset="0"/>
              </a:rPr>
              <a:t>dan pemerintah daerah kabupaten/kota.</a:t>
            </a:r>
            <a:endParaRPr lang="en-US" sz="2400" dirty="0" smtClean="0"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latin typeface="Calibri" pitchFamily="34" charset="0"/>
              </a:rPr>
              <a:t>Pemerintah bertang</a:t>
            </a:r>
            <a:r>
              <a:rPr lang="en-US" sz="2400" dirty="0" smtClean="0">
                <a:latin typeface="Calibri" pitchFamily="34" charset="0"/>
              </a:rPr>
              <a:t>g</a:t>
            </a:r>
            <a:r>
              <a:rPr lang="id-ID" sz="2400" dirty="0" smtClean="0">
                <a:latin typeface="Calibri" pitchFamily="34" charset="0"/>
              </a:rPr>
              <a:t>ungjawab dalam mempersiapkan guru dan kepala sekolah untuk melaksanakan kurikulum.</a:t>
            </a:r>
            <a:endParaRPr lang="en-US" sz="2400" dirty="0" smtClean="0"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latin typeface="Calibri" pitchFamily="34" charset="0"/>
              </a:rPr>
              <a:t>Pemerintah bertanggungjawab dalam melakukan evaluasi pelaksanaan kurikulum secara nasional.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latin typeface="Calibri" pitchFamily="34" charset="0"/>
              </a:rPr>
              <a:t>Pemerintah </a:t>
            </a:r>
            <a:r>
              <a:rPr lang="id-ID" sz="2400" dirty="0" smtClean="0">
                <a:latin typeface="Calibri" pitchFamily="34" charset="0"/>
              </a:rPr>
              <a:t>pro</a:t>
            </a:r>
            <a:r>
              <a:rPr lang="en-US" sz="2400" dirty="0" smtClean="0">
                <a:latin typeface="Calibri" pitchFamily="34" charset="0"/>
              </a:rPr>
              <a:t>v</a:t>
            </a:r>
            <a:r>
              <a:rPr lang="id-ID" sz="2400" dirty="0" smtClean="0">
                <a:latin typeface="Calibri" pitchFamily="34" charset="0"/>
              </a:rPr>
              <a:t>insi </a:t>
            </a:r>
            <a:r>
              <a:rPr lang="id-ID" sz="2400" dirty="0">
                <a:latin typeface="Calibri" pitchFamily="34" charset="0"/>
              </a:rPr>
              <a:t>bertanggungjawab dalam melakukan supervisi dan evaluasi terhadap pelaksanaan kurikulum di propinsi terkait.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latin typeface="Calibri" pitchFamily="34" charset="0"/>
              </a:rPr>
              <a:t>Pemerintah kabupaten/kota bertanggungjawab dalam memberikan bantuan profesional kepada guru dan kepala sekolah dalam melaksanakan kurikulum di kabupaten/kota terkait.</a:t>
            </a:r>
            <a:endParaRPr lang="en-US" sz="2400" dirty="0"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en-US" sz="2400" dirty="0" smtClean="0">
              <a:latin typeface="Calibri" pitchFamily="34" charset="0"/>
            </a:endParaRPr>
          </a:p>
          <a:p>
            <a:pPr eaLnBrk="1" hangingPunct="1"/>
            <a:endParaRPr lang="id-ID" sz="2400" dirty="0" smtClean="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FBEF0-373E-49BA-B965-E125594C923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454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4096"/>
            <a:ext cx="7772400" cy="64060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+mj-lt"/>
              </a:rPr>
              <a:t>Strategi Implementasi Kurikulum 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d-ID" dirty="0" smtClean="0">
                <a:latin typeface="+mj-lt"/>
              </a:rPr>
              <a:t>Pelaksanaan kurikulum di seluruh sekolah dan jenjang pendidikan yaitu:</a:t>
            </a:r>
            <a:endParaRPr lang="en-US" dirty="0" smtClean="0">
              <a:latin typeface="+mj-lt"/>
            </a:endParaRPr>
          </a:p>
          <a:p>
            <a:pPr marL="719138" lvl="0">
              <a:buFont typeface="Arial" pitchFamily="34" charset="0"/>
              <a:buChar char="•"/>
            </a:pPr>
            <a:r>
              <a:rPr lang="id-ID" sz="2400" dirty="0" smtClean="0">
                <a:latin typeface="+mj-lt"/>
              </a:rPr>
              <a:t>Juli 2013 : Kelas I, IV, VII, dan X</a:t>
            </a:r>
            <a:endParaRPr lang="en-US" sz="2400" dirty="0" smtClean="0">
              <a:latin typeface="+mj-lt"/>
            </a:endParaRPr>
          </a:p>
          <a:p>
            <a:pPr marL="719138" lvl="0">
              <a:buFont typeface="Arial" pitchFamily="34" charset="0"/>
              <a:buChar char="•"/>
            </a:pPr>
            <a:r>
              <a:rPr lang="id-ID" sz="2400" dirty="0" smtClean="0">
                <a:latin typeface="+mj-lt"/>
              </a:rPr>
              <a:t>Juli 2014 : Kelas I, II, IV, V, VII, VIII, X, dan XI</a:t>
            </a:r>
            <a:endParaRPr lang="en-US" sz="2400" dirty="0" smtClean="0">
              <a:latin typeface="+mj-lt"/>
            </a:endParaRPr>
          </a:p>
          <a:p>
            <a:pPr marL="719138" lvl="0">
              <a:buFont typeface="Arial" pitchFamily="34" charset="0"/>
              <a:buChar char="•"/>
            </a:pPr>
            <a:r>
              <a:rPr lang="id-ID" sz="2400" dirty="0" smtClean="0">
                <a:latin typeface="+mj-lt"/>
              </a:rPr>
              <a:t>Juli 2015 : </a:t>
            </a:r>
            <a:r>
              <a:rPr lang="en-US" sz="2400" dirty="0" err="1" smtClean="0">
                <a:latin typeface="+mj-lt"/>
              </a:rPr>
              <a:t>kelas</a:t>
            </a:r>
            <a:r>
              <a:rPr lang="en-US" sz="2400" dirty="0" smtClean="0">
                <a:latin typeface="+mj-lt"/>
              </a:rPr>
              <a:t> I, II, III, IV, V, VI, VII, VIII, IX, X, XI,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XII</a:t>
            </a:r>
          </a:p>
          <a:p>
            <a:pPr lvl="0"/>
            <a:r>
              <a:rPr lang="id-ID" dirty="0" smtClean="0">
                <a:latin typeface="+mj-lt"/>
              </a:rPr>
              <a:t>Pelatihan </a:t>
            </a:r>
            <a:r>
              <a:rPr lang="en-US" dirty="0" err="1" smtClean="0">
                <a:latin typeface="+mj-lt"/>
              </a:rPr>
              <a:t>Pendidik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Tenaga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Kependidikan</a:t>
            </a:r>
            <a:r>
              <a:rPr lang="id-ID" dirty="0" smtClean="0">
                <a:latin typeface="+mj-lt"/>
              </a:rPr>
              <a:t>, dari tahun 2013 - 201</a:t>
            </a:r>
            <a:r>
              <a:rPr lang="en-US" dirty="0" smtClean="0">
                <a:latin typeface="+mj-lt"/>
              </a:rPr>
              <a:t>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0F0C3-6B95-4476-8FFD-293251647F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281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8505" y="1193074"/>
            <a:ext cx="8102165" cy="5029200"/>
          </a:xfrm>
        </p:spPr>
        <p:txBody>
          <a:bodyPr anchor="t"/>
          <a:lstStyle/>
          <a:p>
            <a:pPr lvl="0"/>
            <a:r>
              <a:rPr lang="id-ID" b="0" dirty="0" smtClean="0">
                <a:latin typeface="+mj-lt"/>
              </a:rPr>
              <a:t>Pengembangan buku</a:t>
            </a:r>
            <a:r>
              <a:rPr lang="en-US" b="0" dirty="0" smtClean="0">
                <a:latin typeface="+mj-lt"/>
              </a:rPr>
              <a:t> </a:t>
            </a:r>
            <a:r>
              <a:rPr lang="en-US" b="0" dirty="0" err="1" smtClean="0">
                <a:latin typeface="+mj-lt"/>
              </a:rPr>
              <a:t>siswa</a:t>
            </a:r>
            <a:r>
              <a:rPr lang="en-US" b="0" dirty="0" smtClean="0">
                <a:latin typeface="+mj-lt"/>
              </a:rPr>
              <a:t> </a:t>
            </a:r>
            <a:r>
              <a:rPr lang="en-US" b="0" dirty="0" err="1" smtClean="0">
                <a:latin typeface="+mj-lt"/>
              </a:rPr>
              <a:t>dan</a:t>
            </a:r>
            <a:r>
              <a:rPr lang="en-US" b="0" dirty="0" smtClean="0">
                <a:latin typeface="+mj-lt"/>
              </a:rPr>
              <a:t> </a:t>
            </a:r>
            <a:r>
              <a:rPr lang="en-US" b="0" dirty="0" err="1" smtClean="0">
                <a:latin typeface="+mj-lt"/>
              </a:rPr>
              <a:t>buku</a:t>
            </a:r>
            <a:r>
              <a:rPr lang="en-US" b="0" dirty="0" smtClean="0">
                <a:latin typeface="+mj-lt"/>
              </a:rPr>
              <a:t> </a:t>
            </a:r>
            <a:r>
              <a:rPr lang="en-US" b="0" dirty="0" err="1" smtClean="0">
                <a:latin typeface="+mj-lt"/>
              </a:rPr>
              <a:t>pegangan</a:t>
            </a:r>
            <a:r>
              <a:rPr lang="en-US" b="0" dirty="0" smtClean="0">
                <a:latin typeface="+mj-lt"/>
              </a:rPr>
              <a:t> guru </a:t>
            </a:r>
            <a:r>
              <a:rPr lang="id-ID" b="0" dirty="0" smtClean="0">
                <a:latin typeface="+mj-lt"/>
              </a:rPr>
              <a:t>dari tahun 201</a:t>
            </a:r>
            <a:r>
              <a:rPr lang="en-US" b="0" dirty="0" smtClean="0">
                <a:latin typeface="+mj-lt"/>
              </a:rPr>
              <a:t>2</a:t>
            </a:r>
            <a:r>
              <a:rPr lang="id-ID" b="0" dirty="0" smtClean="0">
                <a:latin typeface="+mj-lt"/>
              </a:rPr>
              <a:t> – 201</a:t>
            </a:r>
            <a:r>
              <a:rPr lang="en-US" b="0" dirty="0" smtClean="0">
                <a:latin typeface="+mj-lt"/>
              </a:rPr>
              <a:t>4</a:t>
            </a:r>
          </a:p>
          <a:p>
            <a:pPr lvl="0"/>
            <a:r>
              <a:rPr lang="id-ID" b="0" dirty="0" smtClean="0">
                <a:latin typeface="+mj-lt"/>
              </a:rPr>
              <a:t>Pengembangan manajemen, kepemimpinan, sistem administrasi, dan pengembangan budaya sekolah (budaya kerja guru) terutama untuk SMA dan SMK, dimulai dari bulan Januari – Desember 2013 </a:t>
            </a:r>
            <a:endParaRPr lang="en-US" b="0" dirty="0" smtClean="0">
              <a:latin typeface="+mj-lt"/>
            </a:endParaRPr>
          </a:p>
          <a:p>
            <a:pPr lvl="0"/>
            <a:r>
              <a:rPr lang="id-ID" b="0" dirty="0" smtClean="0">
                <a:latin typeface="+mj-lt"/>
              </a:rPr>
              <a:t>Pendampingan dalam bentuk Monitoring dan Evaluasi untuk menemukan kesulitan dan masalah implementasi dan upaya penanggulangan: Juli 2013 – 2016</a:t>
            </a:r>
            <a:endParaRPr lang="en-US" b="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24096"/>
            <a:ext cx="7772400" cy="64060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+mj-lt"/>
              </a:rPr>
              <a:t>Strategi Implementasi Kurikulum 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680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55576" y="1345904"/>
            <a:ext cx="7544061" cy="3986537"/>
            <a:chOff x="755576" y="1561928"/>
            <a:chExt cx="7544061" cy="3986537"/>
          </a:xfrm>
        </p:grpSpPr>
        <p:sp>
          <p:nvSpPr>
            <p:cNvPr id="7" name="Rectangle 6"/>
            <p:cNvSpPr/>
            <p:nvPr/>
          </p:nvSpPr>
          <p:spPr bwMode="auto">
            <a:xfrm>
              <a:off x="1115616" y="2708275"/>
              <a:ext cx="6768752" cy="720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 smtClean="0">
                  <a:solidFill>
                    <a:sysClr val="windowText" lastClr="000000"/>
                  </a:solidFill>
                </a:rPr>
                <a:t>DPR, DPRD, GUBERNUR, BUPATI/WALIKOTA, DEWAN PENDIDIKAN, DINAS PENDIDIKAN PROVINSI, KABUPATEN/KOTA, MASYARAKAT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9" idx="2"/>
              <a:endCxn id="7" idx="0"/>
            </p:cNvCxnSpPr>
            <p:nvPr/>
          </p:nvCxnSpPr>
          <p:spPr>
            <a:xfrm>
              <a:off x="4499010" y="2348880"/>
              <a:ext cx="982" cy="3593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 bwMode="auto">
            <a:xfrm>
              <a:off x="2627784" y="1561928"/>
              <a:ext cx="3742452" cy="7869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 smtClean="0">
                  <a:solidFill>
                    <a:sysClr val="windowText" lastClr="000000"/>
                  </a:solidFill>
                </a:rPr>
                <a:t>KEBIJAKAN IMPLEMENTASI KURIKULUM 2013</a:t>
              </a:r>
              <a:endParaRPr lang="en-US" sz="2000" b="1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0" name="Group 59"/>
            <p:cNvGrpSpPr/>
            <p:nvPr/>
          </p:nvGrpSpPr>
          <p:grpSpPr>
            <a:xfrm>
              <a:off x="755576" y="3742270"/>
              <a:ext cx="7544061" cy="1806195"/>
              <a:chOff x="755576" y="3676381"/>
              <a:chExt cx="7128792" cy="2244061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1115616" y="5192065"/>
                <a:ext cx="1541661" cy="7283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 smtClean="0">
                    <a:solidFill>
                      <a:sysClr val="windowText" lastClr="000000"/>
                    </a:solidFill>
                  </a:rPr>
                  <a:t>GURU</a:t>
                </a:r>
                <a:endParaRPr lang="en-US" sz="20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3722890" y="5192065"/>
                <a:ext cx="1540458" cy="720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 smtClean="0">
                    <a:solidFill>
                      <a:sysClr val="windowText" lastClr="000000"/>
                    </a:solidFill>
                  </a:rPr>
                  <a:t>KEPALA SEKOLAH</a:t>
                </a:r>
                <a:endParaRPr lang="en-US" sz="20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342707" y="5199717"/>
                <a:ext cx="1541661" cy="720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 smtClean="0">
                    <a:solidFill>
                      <a:sysClr val="windowText" lastClr="000000"/>
                    </a:solidFill>
                  </a:rPr>
                  <a:t>PENGAWAS</a:t>
                </a:r>
                <a:endParaRPr lang="en-US" sz="20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" name="Straight Arrow Connector 14"/>
              <p:cNvCxnSpPr>
                <a:stCxn id="18" idx="2"/>
                <a:endCxn id="12" idx="0"/>
              </p:cNvCxnSpPr>
              <p:nvPr/>
            </p:nvCxnSpPr>
            <p:spPr>
              <a:xfrm flipH="1">
                <a:off x="1886447" y="4648323"/>
                <a:ext cx="2606215" cy="5437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8" idx="2"/>
                <a:endCxn id="13" idx="0"/>
              </p:cNvCxnSpPr>
              <p:nvPr/>
            </p:nvCxnSpPr>
            <p:spPr>
              <a:xfrm>
                <a:off x="4492662" y="4648323"/>
                <a:ext cx="457" cy="5437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8" idx="2"/>
                <a:endCxn id="14" idx="0"/>
              </p:cNvCxnSpPr>
              <p:nvPr/>
            </p:nvCxnSpPr>
            <p:spPr>
              <a:xfrm>
                <a:off x="4492662" y="4648323"/>
                <a:ext cx="2620876" cy="55139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 bwMode="auto">
              <a:xfrm>
                <a:off x="3189920" y="3861047"/>
                <a:ext cx="2605484" cy="7872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 smtClean="0">
                    <a:solidFill>
                      <a:sysClr val="windowText" lastClr="000000"/>
                    </a:solidFill>
                  </a:rPr>
                  <a:t>DIKLAT KURIKULUM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 smtClean="0">
                    <a:solidFill>
                      <a:sysClr val="windowText" lastClr="000000"/>
                    </a:solidFill>
                  </a:rPr>
                  <a:t>2013</a:t>
                </a:r>
                <a:endParaRPr lang="en-US" sz="20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55576" y="3676381"/>
                <a:ext cx="20710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b="1" dirty="0" smtClean="0"/>
                  <a:t>SD, SMP, SMA, SMK</a:t>
                </a:r>
                <a:endParaRPr lang="id-ID" dirty="0"/>
              </a:p>
            </p:txBody>
          </p:sp>
        </p:grp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59216" cy="576064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Strategi Diklat Guru Kelas/Mapel, Kepala Sekolah, Pegawas</a:t>
            </a:r>
            <a:endParaRPr lang="id-ID" sz="2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3526246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5002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735" y="1143000"/>
            <a:ext cx="6009433" cy="40459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 smtClean="0">
                <a:solidFill>
                  <a:sysClr val="windowText" lastClr="000000"/>
                </a:solidFill>
              </a:rPr>
              <a:t>Pelatihan Guru</a:t>
            </a:r>
            <a:endParaRPr lang="id-ID" sz="28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193" y="3429000"/>
            <a:ext cx="2645982" cy="639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solidFill>
                  <a:sysClr val="windowText" lastClr="000000"/>
                </a:solidFill>
              </a:rPr>
              <a:t>PELAKSANAAN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35" y="118591"/>
            <a:ext cx="906926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Rencana Implementasi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735" y="1143000"/>
            <a:ext cx="6009433" cy="286206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51520" y="1764672"/>
            <a:ext cx="1368152" cy="504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ysClr val="windowText" lastClr="000000"/>
                </a:solidFill>
              </a:rPr>
              <a:t>Persiapan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03648" y="2316593"/>
            <a:ext cx="2259662" cy="504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ysClr val="windowText" lastClr="000000"/>
                </a:solidFill>
              </a:rPr>
              <a:t>Pelatih Nasional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19872" y="2892286"/>
            <a:ext cx="1481204" cy="504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ysClr val="windowText" lastClr="000000"/>
                </a:solidFill>
              </a:rPr>
              <a:t>Guru Inti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16016" y="3429371"/>
            <a:ext cx="1224137" cy="504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solidFill>
                  <a:sysClr val="windowText" lastClr="000000"/>
                </a:solidFill>
              </a:rPr>
              <a:t>Guru</a:t>
            </a:r>
            <a:endParaRPr lang="id-ID" sz="24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847" y="5229200"/>
            <a:ext cx="8783515" cy="360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ysClr val="windowText" lastClr="000000"/>
                </a:solidFill>
              </a:rPr>
              <a:t>EVALUASI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00193" y="4227512"/>
            <a:ext cx="2618138" cy="520699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6516216" y="4287837"/>
            <a:ext cx="2119064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chemeClr val="tx1"/>
                </a:solidFill>
              </a:rPr>
              <a:t>Pendampingan</a:t>
            </a:r>
            <a:endParaRPr lang="id-ID" sz="2400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827584" y="2349252"/>
            <a:ext cx="0" cy="28798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483768" y="2924944"/>
            <a:ext cx="0" cy="2304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2"/>
          </p:cNvCxnSpPr>
          <p:nvPr/>
        </p:nvCxnSpPr>
        <p:spPr>
          <a:xfrm flipV="1">
            <a:off x="7609262" y="4748211"/>
            <a:ext cx="0" cy="4808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entagon 36"/>
          <p:cNvSpPr/>
          <p:nvPr/>
        </p:nvSpPr>
        <p:spPr>
          <a:xfrm>
            <a:off x="175846" y="5748287"/>
            <a:ext cx="6124347" cy="57631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ysClr val="windowText" lastClr="000000"/>
                </a:solidFill>
              </a:rPr>
              <a:t>PERSIAPAN (Jan-Jun)</a:t>
            </a:r>
          </a:p>
        </p:txBody>
      </p:sp>
      <p:sp>
        <p:nvSpPr>
          <p:cNvPr id="38" name="Chevron 37"/>
          <p:cNvSpPr/>
          <p:nvPr/>
        </p:nvSpPr>
        <p:spPr>
          <a:xfrm>
            <a:off x="6084169" y="5748287"/>
            <a:ext cx="2926481" cy="576313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>
                <a:solidFill>
                  <a:sysClr val="windowText" lastClr="000000"/>
                </a:solidFill>
              </a:rPr>
              <a:t>IMPLEMENTASI (Jul)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4ECE0-C623-4A0A-B516-49B428430203}" type="slidenum">
              <a:rPr lang="id-ID"/>
              <a:pPr>
                <a:defRPr/>
              </a:pPr>
              <a:t>6</a:t>
            </a:fld>
            <a:endParaRPr lang="id-ID"/>
          </a:p>
        </p:txBody>
      </p:sp>
      <p:cxnSp>
        <p:nvCxnSpPr>
          <p:cNvPr id="7" name="Elbow Connector 6"/>
          <p:cNvCxnSpPr>
            <a:stCxn id="5" idx="3"/>
            <a:endCxn id="6" idx="0"/>
          </p:cNvCxnSpPr>
          <p:nvPr/>
        </p:nvCxnSpPr>
        <p:spPr>
          <a:xfrm>
            <a:off x="6084168" y="1345296"/>
            <a:ext cx="1539016" cy="2083704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139952" y="3501008"/>
            <a:ext cx="0" cy="1728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436096" y="4005064"/>
            <a:ext cx="0" cy="12240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1853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735" y="118591"/>
            <a:ext cx="906926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Pelaksanaan Kurikulum 2013</a:t>
            </a:r>
          </a:p>
        </p:txBody>
      </p:sp>
      <p:sp>
        <p:nvSpPr>
          <p:cNvPr id="4" name="Chevron 3"/>
          <p:cNvSpPr/>
          <p:nvPr/>
        </p:nvSpPr>
        <p:spPr>
          <a:xfrm>
            <a:off x="1043608" y="1876245"/>
            <a:ext cx="7244862" cy="1152525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chemeClr val="tx1"/>
                </a:solidFill>
              </a:rPr>
              <a:t>IMPLEMENTASI </a:t>
            </a:r>
            <a:r>
              <a:rPr lang="id-ID" sz="2800" dirty="0" smtClean="0">
                <a:solidFill>
                  <a:schemeClr val="tx1"/>
                </a:solidFill>
              </a:rPr>
              <a:t>(mulai Juli </a:t>
            </a:r>
            <a:r>
              <a:rPr lang="id-ID" sz="2800" dirty="0">
                <a:solidFill>
                  <a:schemeClr val="tx1"/>
                </a:solidFill>
              </a:rPr>
              <a:t>2013)</a:t>
            </a:r>
          </a:p>
        </p:txBody>
      </p:sp>
      <p:sp>
        <p:nvSpPr>
          <p:cNvPr id="28682" name="TextBox 11"/>
          <p:cNvSpPr txBox="1">
            <a:spLocks noChangeArrowheads="1"/>
          </p:cNvSpPr>
          <p:nvPr/>
        </p:nvSpPr>
        <p:spPr bwMode="auto">
          <a:xfrm>
            <a:off x="2345241" y="1447800"/>
            <a:ext cx="3979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dirty="0">
                <a:latin typeface="Calibri" pitchFamily="34" charset="0"/>
              </a:rPr>
              <a:t>Implementasi di </a:t>
            </a:r>
            <a:r>
              <a:rPr lang="id-ID" dirty="0" smtClean="0">
                <a:latin typeface="Calibri" pitchFamily="34" charset="0"/>
              </a:rPr>
              <a:t>SD</a:t>
            </a:r>
            <a:r>
              <a:rPr lang="id-ID" dirty="0">
                <a:latin typeface="Calibri" pitchFamily="34" charset="0"/>
              </a:rPr>
              <a:t>, </a:t>
            </a:r>
            <a:r>
              <a:rPr lang="id-ID" dirty="0" smtClean="0">
                <a:latin typeface="Calibri" pitchFamily="34" charset="0"/>
              </a:rPr>
              <a:t>SMP</a:t>
            </a:r>
            <a:r>
              <a:rPr lang="id-ID" dirty="0">
                <a:latin typeface="Calibri" pitchFamily="34" charset="0"/>
              </a:rPr>
              <a:t>, </a:t>
            </a:r>
            <a:r>
              <a:rPr lang="id-ID" dirty="0" smtClean="0">
                <a:latin typeface="Calibri" pitchFamily="34" charset="0"/>
              </a:rPr>
              <a:t>SMA, dan SMK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1064123" y="3738383"/>
            <a:ext cx="7244862" cy="1081087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chemeClr val="tx1"/>
                </a:solidFill>
              </a:rPr>
              <a:t>PENDAMPINGAN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27784" y="2982733"/>
            <a:ext cx="0" cy="828675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691653" y="2982733"/>
            <a:ext cx="0" cy="828675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88115" y="2946220"/>
            <a:ext cx="0" cy="828675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751984" y="2946220"/>
            <a:ext cx="0" cy="828675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815853" y="2927170"/>
            <a:ext cx="0" cy="828675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31640" y="4943800"/>
            <a:ext cx="156742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+mn-lt"/>
                <a:cs typeface="+mn-cs"/>
              </a:rPr>
              <a:t>Guru Inti</a:t>
            </a:r>
            <a:endParaRPr lang="id-ID" sz="2400" dirty="0">
              <a:latin typeface="+mn-lt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7CD14-25EB-4C78-9E02-6ED8F9911296}" type="slidenum">
              <a:rPr lang="id-ID"/>
              <a:pPr>
                <a:defRPr/>
              </a:pPr>
              <a:t>7</a:t>
            </a:fld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987824" y="4948535"/>
            <a:ext cx="268100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+mn-lt"/>
                <a:cs typeface="+mn-cs"/>
              </a:rPr>
              <a:t>Kepala Sekolah</a:t>
            </a:r>
            <a:endParaRPr lang="id-ID" sz="2400" dirty="0"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943800"/>
            <a:ext cx="202226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 smtClean="0">
                <a:latin typeface="+mn-lt"/>
                <a:cs typeface="+mn-cs"/>
              </a:rPr>
              <a:t>Pengawas</a:t>
            </a:r>
            <a:endParaRPr lang="id-ID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589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35EC6-4084-4CEE-8F8D-A46F35AB7E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" y="3048000"/>
            <a:ext cx="7772400" cy="914400"/>
            <a:chOff x="685800" y="5105400"/>
            <a:chExt cx="7772400" cy="914400"/>
          </a:xfrm>
        </p:grpSpPr>
        <p:sp>
          <p:nvSpPr>
            <p:cNvPr id="4" name="Title 2"/>
            <p:cNvSpPr txBox="1">
              <a:spLocks/>
            </p:cNvSpPr>
            <p:nvPr/>
          </p:nvSpPr>
          <p:spPr>
            <a:xfrm>
              <a:off x="685800" y="5105400"/>
              <a:ext cx="7772400" cy="8724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lang="en-US" sz="4000" b="0" kern="1200" cap="none" spc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+mj-ea"/>
                  <a:cs typeface="Arial" pitchFamily="34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9pPr>
            </a:lstStyle>
            <a:p>
              <a:pPr>
                <a:defRPr/>
              </a:pPr>
              <a:r>
                <a:rPr lang="id-ID" b="1" dirty="0" smtClean="0"/>
                <a:t>Terima Kasih</a:t>
              </a:r>
              <a:endParaRPr lang="id-ID" b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838200" y="5105400"/>
              <a:ext cx="7620000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838200" y="6019800"/>
              <a:ext cx="7620000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51142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343</Words>
  <Application>Microsoft Office PowerPoint</Application>
  <PresentationFormat>On-screen Show (4:3)</PresentationFormat>
  <Paragraphs>57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Theme4</vt:lpstr>
      <vt:lpstr>STRATEGI IMPLEMENTASI KURIKULUM 2013 </vt:lpstr>
      <vt:lpstr> Implementasi Kurikulum </vt:lpstr>
      <vt:lpstr>Strategi Implementasi Kurikulum </vt:lpstr>
      <vt:lpstr>Strategi Implementasi Kurikulum </vt:lpstr>
      <vt:lpstr>Strategi Diklat Guru Kelas/Mapel, Kepala Sekolah, Pegawas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RASIONAL KURIKULUM 2013  (MD.1)</dc:title>
  <dc:creator>Santi A</dc:creator>
  <cp:lastModifiedBy>Super User</cp:lastModifiedBy>
  <cp:revision>18</cp:revision>
  <dcterms:created xsi:type="dcterms:W3CDTF">2013-03-03T05:36:55Z</dcterms:created>
  <dcterms:modified xsi:type="dcterms:W3CDTF">2013-06-15T01:07:20Z</dcterms:modified>
</cp:coreProperties>
</file>