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82" r:id="rId2"/>
  </p:sldMasterIdLst>
  <p:sldIdLst>
    <p:sldId id="256" r:id="rId3"/>
    <p:sldId id="279" r:id="rId4"/>
    <p:sldId id="280" r:id="rId5"/>
    <p:sldId id="278" r:id="rId6"/>
    <p:sldId id="273" r:id="rId7"/>
    <p:sldId id="274" r:id="rId8"/>
    <p:sldId id="275" r:id="rId9"/>
    <p:sldId id="276" r:id="rId10"/>
    <p:sldId id="277" r:id="rId11"/>
    <p:sldId id="257" r:id="rId12"/>
    <p:sldId id="265" r:id="rId13"/>
    <p:sldId id="264" r:id="rId14"/>
    <p:sldId id="258" r:id="rId15"/>
    <p:sldId id="271" r:id="rId16"/>
    <p:sldId id="259" r:id="rId17"/>
    <p:sldId id="270" r:id="rId18"/>
    <p:sldId id="260" r:id="rId19"/>
    <p:sldId id="272" r:id="rId20"/>
    <p:sldId id="261" r:id="rId21"/>
    <p:sldId id="268" r:id="rId22"/>
    <p:sldId id="281"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500C"/>
    <a:srgbClr val="FFFF99"/>
    <a:srgbClr val="99FF66"/>
    <a:srgbClr val="66FF99"/>
    <a:srgbClr val="00FF00"/>
    <a:srgbClr val="CCFFFF"/>
    <a:srgbClr val="3366CC"/>
    <a:srgbClr val="0000CC"/>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5469E7-A65B-49FB-84C1-2430248AFCC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ADC66D-3B83-4303-9D7F-D31F5879E7C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65A7B0-00BD-404D-B3B0-0E6745A2208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24"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25"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26"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en-US"/>
            </a:p>
          </p:txBody>
        </p:sp>
        <p:sp>
          <p:nvSpPr>
            <p:cNvPr id="107527"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28"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29"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30"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31"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32"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en-US"/>
            </a:p>
          </p:txBody>
        </p:sp>
        <p:sp>
          <p:nvSpPr>
            <p:cNvPr id="107533"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sp>
          <p:nvSpPr>
            <p:cNvPr id="107534"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en-US"/>
              </a:p>
            </p:txBody>
          </p:sp>
          <p:sp>
            <p:nvSpPr>
              <p:cNvPr id="107537"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38"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en-US"/>
              </a:p>
            </p:txBody>
          </p:sp>
          <p:sp>
            <p:nvSpPr>
              <p:cNvPr id="107539"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40"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41"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42"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43"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44"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45"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46"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47"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48"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49"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50"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51"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52"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53"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54"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55"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7556"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n-US"/>
              </a:p>
            </p:txBody>
          </p:sp>
          <p:sp>
            <p:nvSpPr>
              <p:cNvPr id="107557"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n-US"/>
              </a:p>
            </p:txBody>
          </p:sp>
          <p:sp>
            <p:nvSpPr>
              <p:cNvPr id="107558"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n-US"/>
              </a:p>
            </p:txBody>
          </p:sp>
          <p:sp>
            <p:nvSpPr>
              <p:cNvPr id="107559"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n-US"/>
              </a:p>
            </p:txBody>
          </p:sp>
          <p:sp>
            <p:nvSpPr>
              <p:cNvPr id="107560"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n-US"/>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6221D9D2-CF33-433C-9C80-9A0066AAC067}" type="slidenum">
              <a:rPr lang="en-US"/>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7561"/>
                                        </p:tgtEl>
                                        <p:attrNameLst>
                                          <p:attrName>style.visibility</p:attrName>
                                        </p:attrNameLst>
                                      </p:cBhvr>
                                      <p:to>
                                        <p:strVal val="visible"/>
                                      </p:to>
                                    </p:set>
                                    <p:anim calcmode="lin" valueType="num">
                                      <p:cBhvr>
                                        <p:cTn id="7" dur="500" fill="hold"/>
                                        <p:tgtEl>
                                          <p:spTgt spid="107561"/>
                                        </p:tgtEl>
                                        <p:attrNameLst>
                                          <p:attrName>ppt_w</p:attrName>
                                        </p:attrNameLst>
                                      </p:cBhvr>
                                      <p:tavLst>
                                        <p:tav tm="0">
                                          <p:val>
                                            <p:fltVal val="0"/>
                                          </p:val>
                                        </p:tav>
                                        <p:tav tm="100000">
                                          <p:val>
                                            <p:strVal val="#ppt_w"/>
                                          </p:val>
                                        </p:tav>
                                      </p:tavLst>
                                    </p:anim>
                                    <p:anim calcmode="lin" valueType="num">
                                      <p:cBhvr>
                                        <p:cTn id="8" dur="500" fill="hold"/>
                                        <p:tgtEl>
                                          <p:spTgt spid="1075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7562">
                                            <p:txEl>
                                              <p:pRg st="0" end="0"/>
                                            </p:txEl>
                                          </p:spTgt>
                                        </p:tgtEl>
                                        <p:attrNameLst>
                                          <p:attrName>style.visibility</p:attrName>
                                        </p:attrNameLst>
                                      </p:cBhvr>
                                      <p:to>
                                        <p:strVal val="visible"/>
                                      </p:to>
                                    </p:set>
                                    <p:anim calcmode="lin" valueType="num">
                                      <p:cBhvr>
                                        <p:cTn id="13" dur="500" fill="hold"/>
                                        <p:tgtEl>
                                          <p:spTgt spid="10756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756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61" grpId="0"/>
      <p:bldP spid="107562" grpId="0" build="p">
        <p:tmplLst>
          <p:tmpl lvl="1">
            <p:tnLst>
              <p:par>
                <p:cTn presetID="23" presetClass="entr" presetSubtype="16" fill="hold" nodeType="clickEffect">
                  <p:stCondLst>
                    <p:cond delay="0"/>
                  </p:stCondLst>
                  <p:childTnLst>
                    <p:set>
                      <p:cBhvr>
                        <p:cTn dur="1" fill="hold">
                          <p:stCondLst>
                            <p:cond delay="0"/>
                          </p:stCondLst>
                        </p:cTn>
                        <p:tgtEl>
                          <p:spTgt spid="107562"/>
                        </p:tgtEl>
                        <p:attrNameLst>
                          <p:attrName>style.visibility</p:attrName>
                        </p:attrNameLst>
                      </p:cBhvr>
                      <p:to>
                        <p:strVal val="visible"/>
                      </p:to>
                    </p:set>
                    <p:anim calcmode="lin" valueType="num">
                      <p:cBhvr>
                        <p:cTn dur="500" fill="hold"/>
                        <p:tgtEl>
                          <p:spTgt spid="107562"/>
                        </p:tgtEl>
                        <p:attrNameLst>
                          <p:attrName>ppt_w</p:attrName>
                        </p:attrNameLst>
                      </p:cBhvr>
                      <p:tavLst>
                        <p:tav tm="0">
                          <p:val>
                            <p:fltVal val="0"/>
                          </p:val>
                        </p:tav>
                        <p:tav tm="100000">
                          <p:val>
                            <p:strVal val="#ppt_w"/>
                          </p:val>
                        </p:tav>
                      </p:tavLst>
                    </p:anim>
                    <p:anim calcmode="lin" valueType="num">
                      <p:cBhvr>
                        <p:cTn dur="500" fill="hold"/>
                        <p:tgtEl>
                          <p:spTgt spid="107562"/>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7E1B94-81D3-4A48-A8A4-DCF07F5A385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D3B709-D64A-4519-85AB-FB87A63B16D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4A7D0E-7A22-47C5-A0E1-EAEF6CB55BB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7F1E885-C0E0-4962-9A49-55214393394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9C424FE-442F-4F15-BA03-81788AC33CD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21BB47A-A3E7-4914-BAD5-B6E525D337B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C0F926-5A8A-4852-B665-ABF61C29F0B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9CC890-01BE-4C6E-ABB4-F3E58E359D5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9E323C-5089-4332-AD38-F968CB1BA478}"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3338AD-FED4-4117-AF92-66C53B92CAE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FCA41F-41E3-4869-A517-3A9ED9DE02E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D5EE66-E815-4D4D-A28A-E78F3AECBD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FB8DE9-0088-4662-877F-DD296A482D1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8E870A1-B95D-479B-A816-9EEC48716DA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64883B3-1263-4A7D-AF5B-AFF1F40C80C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F314523-E310-47FE-9ED2-56F55A4AF44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9601BA-5744-4521-BBEC-18320CEF66F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F6A870-EF11-44C0-9F16-19981C1C786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98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19132A9-D196-4496-B410-C8FEC0E5144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00"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01"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02"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en-US"/>
            </a:p>
          </p:txBody>
        </p:sp>
        <p:sp>
          <p:nvSpPr>
            <p:cNvPr id="106503"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04"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05"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06"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07"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08"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en-US"/>
            </a:p>
          </p:txBody>
        </p:sp>
        <p:sp>
          <p:nvSpPr>
            <p:cNvPr id="106509"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sp>
          <p:nvSpPr>
            <p:cNvPr id="106510"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en-US"/>
              </a:p>
            </p:txBody>
          </p:sp>
          <p:sp>
            <p:nvSpPr>
              <p:cNvPr id="106513"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14"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en-US"/>
              </a:p>
            </p:txBody>
          </p:sp>
          <p:sp>
            <p:nvSpPr>
              <p:cNvPr id="106515"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16"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17"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18"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19"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20"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21"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22"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23"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24"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25"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26"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27"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28"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29"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30"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31"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32"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n-US"/>
              </a:p>
            </p:txBody>
          </p:sp>
          <p:sp>
            <p:nvSpPr>
              <p:cNvPr id="106533"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n-US"/>
              </a:p>
            </p:txBody>
          </p:sp>
          <p:sp>
            <p:nvSpPr>
              <p:cNvPr id="106534"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n-US"/>
              </a:p>
            </p:txBody>
          </p:sp>
          <p:sp>
            <p:nvSpPr>
              <p:cNvPr id="106535"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n-US"/>
              </a:p>
            </p:txBody>
          </p:sp>
          <p:sp>
            <p:nvSpPr>
              <p:cNvPr id="106536"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n-US"/>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n-US"/>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07CCEC74-97C5-45FA-939D-A028CAE78AF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83"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6537"/>
                                        </p:tgtEl>
                                        <p:attrNameLst>
                                          <p:attrName>style.visibility</p:attrName>
                                        </p:attrNameLst>
                                      </p:cBhvr>
                                      <p:to>
                                        <p:strVal val="visible"/>
                                      </p:to>
                                    </p:set>
                                    <p:anim calcmode="lin" valueType="num">
                                      <p:cBhvr>
                                        <p:cTn id="7" dur="500" fill="hold"/>
                                        <p:tgtEl>
                                          <p:spTgt spid="106537"/>
                                        </p:tgtEl>
                                        <p:attrNameLst>
                                          <p:attrName>ppt_w</p:attrName>
                                        </p:attrNameLst>
                                      </p:cBhvr>
                                      <p:tavLst>
                                        <p:tav tm="0">
                                          <p:val>
                                            <p:fltVal val="0"/>
                                          </p:val>
                                        </p:tav>
                                        <p:tav tm="100000">
                                          <p:val>
                                            <p:strVal val="#ppt_w"/>
                                          </p:val>
                                        </p:tav>
                                      </p:tavLst>
                                    </p:anim>
                                    <p:anim calcmode="lin" valueType="num">
                                      <p:cBhvr>
                                        <p:cTn id="8" dur="500" fill="hold"/>
                                        <p:tgtEl>
                                          <p:spTgt spid="10653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6538">
                                            <p:txEl>
                                              <p:pRg st="0" end="0"/>
                                            </p:txEl>
                                          </p:spTgt>
                                        </p:tgtEl>
                                        <p:attrNameLst>
                                          <p:attrName>style.visibility</p:attrName>
                                        </p:attrNameLst>
                                      </p:cBhvr>
                                      <p:to>
                                        <p:strVal val="visible"/>
                                      </p:to>
                                    </p:set>
                                    <p:anim calcmode="lin" valueType="num">
                                      <p:cBhvr>
                                        <p:cTn id="13" dur="500" fill="hold"/>
                                        <p:tgtEl>
                                          <p:spTgt spid="10653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6538">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6538">
                                            <p:txEl>
                                              <p:pRg st="1" end="1"/>
                                            </p:txEl>
                                          </p:spTgt>
                                        </p:tgtEl>
                                        <p:attrNameLst>
                                          <p:attrName>style.visibility</p:attrName>
                                        </p:attrNameLst>
                                      </p:cBhvr>
                                      <p:to>
                                        <p:strVal val="visible"/>
                                      </p:to>
                                    </p:set>
                                    <p:anim calcmode="lin" valueType="num">
                                      <p:cBhvr>
                                        <p:cTn id="17" dur="500" fill="hold"/>
                                        <p:tgtEl>
                                          <p:spTgt spid="10653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6538">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6538">
                                            <p:txEl>
                                              <p:pRg st="2" end="2"/>
                                            </p:txEl>
                                          </p:spTgt>
                                        </p:tgtEl>
                                        <p:attrNameLst>
                                          <p:attrName>style.visibility</p:attrName>
                                        </p:attrNameLst>
                                      </p:cBhvr>
                                      <p:to>
                                        <p:strVal val="visible"/>
                                      </p:to>
                                    </p:set>
                                    <p:anim calcmode="lin" valueType="num">
                                      <p:cBhvr>
                                        <p:cTn id="21" dur="500" fill="hold"/>
                                        <p:tgtEl>
                                          <p:spTgt spid="10653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6538">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6538">
                                            <p:txEl>
                                              <p:pRg st="3" end="3"/>
                                            </p:txEl>
                                          </p:spTgt>
                                        </p:tgtEl>
                                        <p:attrNameLst>
                                          <p:attrName>style.visibility</p:attrName>
                                        </p:attrNameLst>
                                      </p:cBhvr>
                                      <p:to>
                                        <p:strVal val="visible"/>
                                      </p:to>
                                    </p:set>
                                    <p:anim calcmode="lin" valueType="num">
                                      <p:cBhvr>
                                        <p:cTn id="25" dur="500" fill="hold"/>
                                        <p:tgtEl>
                                          <p:spTgt spid="10653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6538">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6538">
                                            <p:txEl>
                                              <p:pRg st="4" end="4"/>
                                            </p:txEl>
                                          </p:spTgt>
                                        </p:tgtEl>
                                        <p:attrNameLst>
                                          <p:attrName>style.visibility</p:attrName>
                                        </p:attrNameLst>
                                      </p:cBhvr>
                                      <p:to>
                                        <p:strVal val="visible"/>
                                      </p:to>
                                    </p:set>
                                    <p:anim calcmode="lin" valueType="num">
                                      <p:cBhvr>
                                        <p:cTn id="29" dur="500" fill="hold"/>
                                        <p:tgtEl>
                                          <p:spTgt spid="106538">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6538">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37" grpId="0"/>
      <p:bldP spid="106538" grpId="0" build="p">
        <p:tmplLst>
          <p:tmpl lvl="1">
            <p:tnLst>
              <p:par>
                <p:cTn presetID="23" presetClass="entr" presetSubtype="16" fill="hold" nodeType="clickEffect">
                  <p:stCondLst>
                    <p:cond delay="0"/>
                  </p:stCondLst>
                  <p:childTnLst>
                    <p:set>
                      <p:cBhvr>
                        <p:cTn dur="1" fill="hold">
                          <p:stCondLst>
                            <p:cond delay="0"/>
                          </p:stCondLst>
                        </p:cTn>
                        <p:tgtEl>
                          <p:spTgt spid="106538"/>
                        </p:tgtEl>
                        <p:attrNameLst>
                          <p:attrName>style.visibility</p:attrName>
                        </p:attrNameLst>
                      </p:cBhvr>
                      <p:to>
                        <p:strVal val="visible"/>
                      </p:to>
                    </p:set>
                    <p:anim calcmode="lin" valueType="num">
                      <p:cBhvr>
                        <p:cTn dur="500" fill="hold"/>
                        <p:tgtEl>
                          <p:spTgt spid="106538"/>
                        </p:tgtEl>
                        <p:attrNameLst>
                          <p:attrName>ppt_w</p:attrName>
                        </p:attrNameLst>
                      </p:cBhvr>
                      <p:tavLst>
                        <p:tav tm="0">
                          <p:val>
                            <p:fltVal val="0"/>
                          </p:val>
                        </p:tav>
                        <p:tav tm="100000">
                          <p:val>
                            <p:strVal val="#ppt_w"/>
                          </p:val>
                        </p:tav>
                      </p:tavLst>
                    </p:anim>
                    <p:anim calcmode="lin" valueType="num">
                      <p:cBhvr>
                        <p:cTn dur="500" fill="hold"/>
                        <p:tgtEl>
                          <p:spTgt spid="106538"/>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6538"/>
                        </p:tgtEl>
                        <p:attrNameLst>
                          <p:attrName>style.visibility</p:attrName>
                        </p:attrNameLst>
                      </p:cBhvr>
                      <p:to>
                        <p:strVal val="visible"/>
                      </p:to>
                    </p:set>
                    <p:anim calcmode="lin" valueType="num">
                      <p:cBhvr>
                        <p:cTn dur="500" fill="hold"/>
                        <p:tgtEl>
                          <p:spTgt spid="106538"/>
                        </p:tgtEl>
                        <p:attrNameLst>
                          <p:attrName>ppt_w</p:attrName>
                        </p:attrNameLst>
                      </p:cBhvr>
                      <p:tavLst>
                        <p:tav tm="0">
                          <p:val>
                            <p:fltVal val="0"/>
                          </p:val>
                        </p:tav>
                        <p:tav tm="100000">
                          <p:val>
                            <p:strVal val="#ppt_w"/>
                          </p:val>
                        </p:tav>
                      </p:tavLst>
                    </p:anim>
                    <p:anim calcmode="lin" valueType="num">
                      <p:cBhvr>
                        <p:cTn dur="500" fill="hold"/>
                        <p:tgtEl>
                          <p:spTgt spid="106538"/>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6538"/>
                        </p:tgtEl>
                        <p:attrNameLst>
                          <p:attrName>style.visibility</p:attrName>
                        </p:attrNameLst>
                      </p:cBhvr>
                      <p:to>
                        <p:strVal val="visible"/>
                      </p:to>
                    </p:set>
                    <p:anim calcmode="lin" valueType="num">
                      <p:cBhvr>
                        <p:cTn dur="500" fill="hold"/>
                        <p:tgtEl>
                          <p:spTgt spid="106538"/>
                        </p:tgtEl>
                        <p:attrNameLst>
                          <p:attrName>ppt_w</p:attrName>
                        </p:attrNameLst>
                      </p:cBhvr>
                      <p:tavLst>
                        <p:tav tm="0">
                          <p:val>
                            <p:fltVal val="0"/>
                          </p:val>
                        </p:tav>
                        <p:tav tm="100000">
                          <p:val>
                            <p:strVal val="#ppt_w"/>
                          </p:val>
                        </p:tav>
                      </p:tavLst>
                    </p:anim>
                    <p:anim calcmode="lin" valueType="num">
                      <p:cBhvr>
                        <p:cTn dur="500" fill="hold"/>
                        <p:tgtEl>
                          <p:spTgt spid="106538"/>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6538"/>
                        </p:tgtEl>
                        <p:attrNameLst>
                          <p:attrName>style.visibility</p:attrName>
                        </p:attrNameLst>
                      </p:cBhvr>
                      <p:to>
                        <p:strVal val="visible"/>
                      </p:to>
                    </p:set>
                    <p:anim calcmode="lin" valueType="num">
                      <p:cBhvr>
                        <p:cTn dur="500" fill="hold"/>
                        <p:tgtEl>
                          <p:spTgt spid="106538"/>
                        </p:tgtEl>
                        <p:attrNameLst>
                          <p:attrName>ppt_w</p:attrName>
                        </p:attrNameLst>
                      </p:cBhvr>
                      <p:tavLst>
                        <p:tav tm="0">
                          <p:val>
                            <p:fltVal val="0"/>
                          </p:val>
                        </p:tav>
                        <p:tav tm="100000">
                          <p:val>
                            <p:strVal val="#ppt_w"/>
                          </p:val>
                        </p:tav>
                      </p:tavLst>
                    </p:anim>
                    <p:anim calcmode="lin" valueType="num">
                      <p:cBhvr>
                        <p:cTn dur="500" fill="hold"/>
                        <p:tgtEl>
                          <p:spTgt spid="106538"/>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106538"/>
                        </p:tgtEl>
                        <p:attrNameLst>
                          <p:attrName>style.visibility</p:attrName>
                        </p:attrNameLst>
                      </p:cBhvr>
                      <p:to>
                        <p:strVal val="visible"/>
                      </p:to>
                    </p:set>
                    <p:anim calcmode="lin" valueType="num">
                      <p:cBhvr>
                        <p:cTn dur="500" fill="hold"/>
                        <p:tgtEl>
                          <p:spTgt spid="106538"/>
                        </p:tgtEl>
                        <p:attrNameLst>
                          <p:attrName>ppt_w</p:attrName>
                        </p:attrNameLst>
                      </p:cBhvr>
                      <p:tavLst>
                        <p:tav tm="0">
                          <p:val>
                            <p:fltVal val="0"/>
                          </p:val>
                        </p:tav>
                        <p:tav tm="100000">
                          <p:val>
                            <p:strVal val="#ppt_w"/>
                          </p:val>
                        </p:tav>
                      </p:tavLst>
                    </p:anim>
                    <p:anim calcmode="lin" valueType="num">
                      <p:cBhvr>
                        <p:cTn dur="500" fill="hold"/>
                        <p:tgtEl>
                          <p:spTgt spid="106538"/>
                        </p:tgtEl>
                        <p:attrNameLst>
                          <p:attrName>ppt_h</p:attrName>
                        </p:attrNameLst>
                      </p:cBhvr>
                      <p:tavLst>
                        <p:tav tm="0">
                          <p:val>
                            <p:fltVal val="0"/>
                          </p:val>
                        </p:tav>
                        <p:tav tm="100000">
                          <p:val>
                            <p:strVal val="#ppt_h"/>
                          </p:val>
                        </p:tav>
                      </p:tavLst>
                    </p:anim>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rot="823249">
            <a:off x="1253528" y="2128562"/>
            <a:ext cx="7086600" cy="2181870"/>
          </a:xfrm>
          <a:solidFill>
            <a:schemeClr val="bg1">
              <a:lumMod val="50000"/>
            </a:schemeClr>
          </a:solidFill>
        </p:spPr>
        <p:txBody>
          <a:bodyPr/>
          <a:lstStyle/>
          <a:p>
            <a:r>
              <a:rPr lang="en-US" sz="4000" b="1" dirty="0">
                <a:solidFill>
                  <a:schemeClr val="tx1"/>
                </a:solidFill>
                <a:latin typeface="Bookman Old Style" pitchFamily="18" charset="0"/>
              </a:rPr>
              <a:t>MEMPERSIAPKAN PROPOSAL </a:t>
            </a:r>
            <a:r>
              <a:rPr lang="en-US" sz="4000" b="1" dirty="0" smtClean="0">
                <a:solidFill>
                  <a:schemeClr val="tx1"/>
                </a:solidFill>
                <a:latin typeface="Bookman Old Style" pitchFamily="18" charset="0"/>
              </a:rPr>
              <a:t>PTK</a:t>
            </a:r>
            <a:r>
              <a:rPr lang="en-US" sz="4000" b="1" dirty="0" smtClean="0">
                <a:solidFill>
                  <a:srgbClr val="002060"/>
                </a:solidFill>
                <a:latin typeface="Bookman Old Style" pitchFamily="18" charset="0"/>
              </a:rPr>
              <a:t/>
            </a:r>
            <a:br>
              <a:rPr lang="en-US" sz="4000" b="1" dirty="0" smtClean="0">
                <a:solidFill>
                  <a:srgbClr val="002060"/>
                </a:solidFill>
                <a:latin typeface="Bookman Old Style" pitchFamily="18" charset="0"/>
              </a:rPr>
            </a:br>
            <a:endParaRPr lang="en-US" sz="4000" dirty="0">
              <a:solidFill>
                <a:srgbClr val="002060"/>
              </a:solidFill>
              <a:latin typeface="Bookman Old Style"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5812"/>
          </a:xfrm>
          <a:solidFill>
            <a:srgbClr val="76500C"/>
          </a:solidFill>
        </p:spPr>
        <p:txBody>
          <a:bodyPr/>
          <a:lstStyle/>
          <a:p>
            <a:r>
              <a:rPr lang="en-US" dirty="0">
                <a:solidFill>
                  <a:schemeClr val="bg1"/>
                </a:solidFill>
              </a:rPr>
              <a:t>LATAR BELAKANG MASALAH</a:t>
            </a:r>
          </a:p>
        </p:txBody>
      </p:sp>
      <p:sp>
        <p:nvSpPr>
          <p:cNvPr id="7171" name="Rectangle 3"/>
          <p:cNvSpPr>
            <a:spLocks noGrp="1" noChangeArrowheads="1"/>
          </p:cNvSpPr>
          <p:nvPr>
            <p:ph type="body" idx="1"/>
          </p:nvPr>
        </p:nvSpPr>
        <p:spPr>
          <a:xfrm>
            <a:off x="381000" y="1524000"/>
            <a:ext cx="8458200" cy="5105400"/>
          </a:xfrm>
          <a:solidFill>
            <a:srgbClr val="FFC000"/>
          </a:solidFill>
        </p:spPr>
        <p:txBody>
          <a:bodyPr/>
          <a:lstStyle/>
          <a:p>
            <a:pPr>
              <a:lnSpc>
                <a:spcPct val="80000"/>
              </a:lnSpc>
            </a:pPr>
            <a:r>
              <a:rPr lang="id-ID" dirty="0">
                <a:solidFill>
                  <a:schemeClr val="bg1"/>
                </a:solidFill>
              </a:rPr>
              <a:t>Masalah PTK </a:t>
            </a:r>
            <a:r>
              <a:rPr lang="en-US" dirty="0">
                <a:solidFill>
                  <a:schemeClr val="bg1"/>
                </a:solidFill>
              </a:rPr>
              <a:t>yang </a:t>
            </a:r>
            <a:r>
              <a:rPr lang="id-ID" dirty="0">
                <a:solidFill>
                  <a:schemeClr val="bg1"/>
                </a:solidFill>
              </a:rPr>
              <a:t>diangkat</a:t>
            </a:r>
            <a:r>
              <a:rPr lang="en-US" dirty="0">
                <a:solidFill>
                  <a:schemeClr val="bg1"/>
                </a:solidFill>
              </a:rPr>
              <a:t>:</a:t>
            </a:r>
          </a:p>
          <a:p>
            <a:pPr lvl="1">
              <a:lnSpc>
                <a:spcPct val="80000"/>
              </a:lnSpc>
            </a:pPr>
            <a:r>
              <a:rPr lang="en-US" sz="2100" b="1" dirty="0" err="1">
                <a:solidFill>
                  <a:schemeClr val="bg1"/>
                </a:solidFill>
              </a:rPr>
              <a:t>Jelas</a:t>
            </a:r>
            <a:r>
              <a:rPr lang="en-US" sz="2100" b="1" dirty="0">
                <a:solidFill>
                  <a:schemeClr val="bg1"/>
                </a:solidFill>
              </a:rPr>
              <a:t> </a:t>
            </a:r>
            <a:r>
              <a:rPr lang="en-US" sz="2100" dirty="0" err="1">
                <a:solidFill>
                  <a:schemeClr val="bg1"/>
                </a:solidFill>
              </a:rPr>
              <a:t>dan</a:t>
            </a:r>
            <a:r>
              <a:rPr lang="en-US" sz="2100" b="1" dirty="0">
                <a:solidFill>
                  <a:schemeClr val="bg1"/>
                </a:solidFill>
              </a:rPr>
              <a:t> </a:t>
            </a:r>
            <a:r>
              <a:rPr lang="id-ID" sz="2100" b="1" dirty="0">
                <a:solidFill>
                  <a:schemeClr val="bg1"/>
                </a:solidFill>
              </a:rPr>
              <a:t>bukan</a:t>
            </a:r>
            <a:r>
              <a:rPr lang="id-ID" sz="2100" dirty="0">
                <a:solidFill>
                  <a:schemeClr val="bg1"/>
                </a:solidFill>
              </a:rPr>
              <a:t> hasil kajian teoretik</a:t>
            </a:r>
            <a:r>
              <a:rPr lang="en-US" sz="2100" dirty="0">
                <a:solidFill>
                  <a:schemeClr val="bg1"/>
                </a:solidFill>
              </a:rPr>
              <a:t> (</a:t>
            </a:r>
            <a:r>
              <a:rPr lang="en-US" sz="2100" dirty="0" err="1">
                <a:solidFill>
                  <a:schemeClr val="bg1"/>
                </a:solidFill>
              </a:rPr>
              <a:t>nyata</a:t>
            </a:r>
            <a:r>
              <a:rPr lang="en-US" sz="2100" dirty="0">
                <a:solidFill>
                  <a:schemeClr val="bg1"/>
                </a:solidFill>
              </a:rPr>
              <a:t> </a:t>
            </a:r>
            <a:r>
              <a:rPr lang="en-US" sz="2100" dirty="0" err="1">
                <a:solidFill>
                  <a:schemeClr val="bg1"/>
                </a:solidFill>
              </a:rPr>
              <a:t>terjadi</a:t>
            </a:r>
            <a:r>
              <a:rPr lang="en-US" sz="2100" dirty="0">
                <a:solidFill>
                  <a:schemeClr val="bg1"/>
                </a:solidFill>
              </a:rPr>
              <a:t> </a:t>
            </a:r>
            <a:r>
              <a:rPr lang="en-US" sz="2100" dirty="0" err="1">
                <a:solidFill>
                  <a:schemeClr val="bg1"/>
                </a:solidFill>
              </a:rPr>
              <a:t>di</a:t>
            </a:r>
            <a:r>
              <a:rPr lang="en-US" sz="2100" dirty="0">
                <a:solidFill>
                  <a:schemeClr val="bg1"/>
                </a:solidFill>
              </a:rPr>
              <a:t> </a:t>
            </a:r>
            <a:r>
              <a:rPr lang="en-US" sz="2100" dirty="0" err="1">
                <a:solidFill>
                  <a:schemeClr val="bg1"/>
                </a:solidFill>
              </a:rPr>
              <a:t>sekolah</a:t>
            </a:r>
            <a:r>
              <a:rPr lang="en-US" sz="2100" dirty="0">
                <a:solidFill>
                  <a:schemeClr val="bg1"/>
                </a:solidFill>
              </a:rPr>
              <a:t>)</a:t>
            </a:r>
          </a:p>
          <a:p>
            <a:pPr lvl="1">
              <a:lnSpc>
                <a:spcPct val="80000"/>
              </a:lnSpc>
            </a:pPr>
            <a:r>
              <a:rPr lang="en-US" sz="2100" dirty="0">
                <a:solidFill>
                  <a:schemeClr val="bg1"/>
                </a:solidFill>
              </a:rPr>
              <a:t>D</a:t>
            </a:r>
            <a:r>
              <a:rPr lang="id-ID" sz="2100" dirty="0">
                <a:solidFill>
                  <a:schemeClr val="bg1"/>
                </a:solidFill>
              </a:rPr>
              <a:t>apat terinspirasi dari hasil penelitian terdahulu, tetapi  digali dari permasalahan pembelajaran yang aktual. </a:t>
            </a:r>
            <a:endParaRPr lang="en-US" sz="2100" dirty="0">
              <a:solidFill>
                <a:schemeClr val="bg1"/>
              </a:solidFill>
            </a:endParaRPr>
          </a:p>
          <a:p>
            <a:pPr lvl="1">
              <a:lnSpc>
                <a:spcPct val="80000"/>
              </a:lnSpc>
            </a:pPr>
            <a:r>
              <a:rPr lang="id-ID" sz="2100" dirty="0">
                <a:solidFill>
                  <a:schemeClr val="bg1"/>
                </a:solidFill>
              </a:rPr>
              <a:t>Masalah didiagnosis secara kolaboratif oleh dosen dan guru. </a:t>
            </a:r>
          </a:p>
          <a:p>
            <a:pPr>
              <a:lnSpc>
                <a:spcPct val="80000"/>
              </a:lnSpc>
            </a:pPr>
            <a:r>
              <a:rPr lang="id-ID" dirty="0">
                <a:solidFill>
                  <a:schemeClr val="bg1"/>
                </a:solidFill>
              </a:rPr>
              <a:t>Masalah harus bersifat</a:t>
            </a:r>
            <a:r>
              <a:rPr lang="en-US" dirty="0">
                <a:solidFill>
                  <a:schemeClr val="bg1"/>
                </a:solidFill>
              </a:rPr>
              <a:t>:</a:t>
            </a:r>
          </a:p>
          <a:p>
            <a:pPr lvl="1">
              <a:lnSpc>
                <a:spcPct val="80000"/>
              </a:lnSpc>
            </a:pPr>
            <a:r>
              <a:rPr lang="id-ID" sz="2100" dirty="0">
                <a:solidFill>
                  <a:schemeClr val="bg1"/>
                </a:solidFill>
              </a:rPr>
              <a:t>penting dan mendesak untuk dipecahkan, </a:t>
            </a:r>
            <a:endParaRPr lang="en-US" sz="2100" dirty="0">
              <a:solidFill>
                <a:schemeClr val="bg1"/>
              </a:solidFill>
            </a:endParaRPr>
          </a:p>
          <a:p>
            <a:pPr lvl="1">
              <a:lnSpc>
                <a:spcPct val="80000"/>
              </a:lnSpc>
            </a:pPr>
            <a:r>
              <a:rPr lang="id-ID" sz="2100" dirty="0">
                <a:solidFill>
                  <a:schemeClr val="bg1"/>
                </a:solidFill>
              </a:rPr>
              <a:t>dapat dilaksanakan </a:t>
            </a:r>
            <a:r>
              <a:rPr lang="en-US" sz="2100" dirty="0">
                <a:solidFill>
                  <a:schemeClr val="bg1"/>
                </a:solidFill>
              </a:rPr>
              <a:t>(</a:t>
            </a:r>
            <a:r>
              <a:rPr lang="id-ID" sz="2100" dirty="0">
                <a:solidFill>
                  <a:schemeClr val="bg1"/>
                </a:solidFill>
              </a:rPr>
              <a:t>ketersediaan waktu, biaya dan daya dukung lainnya</a:t>
            </a:r>
            <a:r>
              <a:rPr lang="en-US" sz="2100" dirty="0">
                <a:solidFill>
                  <a:schemeClr val="bg1"/>
                </a:solidFill>
              </a:rPr>
              <a:t>)</a:t>
            </a:r>
            <a:r>
              <a:rPr lang="id-ID" sz="2100" dirty="0">
                <a:solidFill>
                  <a:schemeClr val="bg1"/>
                </a:solidFill>
              </a:rPr>
              <a:t>.  </a:t>
            </a:r>
            <a:endParaRPr lang="en-US" sz="2100" dirty="0">
              <a:solidFill>
                <a:schemeClr val="bg1"/>
              </a:solidFill>
            </a:endParaRPr>
          </a:p>
          <a:p>
            <a:pPr>
              <a:lnSpc>
                <a:spcPct val="80000"/>
              </a:lnSpc>
            </a:pPr>
            <a:r>
              <a:rPr lang="id-ID" dirty="0">
                <a:solidFill>
                  <a:schemeClr val="bg1"/>
                </a:solidFill>
              </a:rPr>
              <a:t>Identifikasi masalah disertai data pendukung</a:t>
            </a:r>
            <a:endParaRPr lang="en-US" dirty="0">
              <a:solidFill>
                <a:schemeClr val="bg1"/>
              </a:solidFill>
            </a:endParaRPr>
          </a:p>
          <a:p>
            <a:pPr>
              <a:lnSpc>
                <a:spcPct val="80000"/>
              </a:lnSpc>
            </a:pPr>
            <a:r>
              <a:rPr lang="en-US" dirty="0">
                <a:solidFill>
                  <a:schemeClr val="bg1"/>
                </a:solidFill>
              </a:rPr>
              <a:t>M</a:t>
            </a:r>
            <a:r>
              <a:rPr lang="id-ID" dirty="0">
                <a:solidFill>
                  <a:schemeClr val="bg1"/>
                </a:solidFill>
              </a:rPr>
              <a:t>asalah dianalisis untuk menentukan akar penyebab</a:t>
            </a:r>
            <a:r>
              <a:rPr lang="en-US" dirty="0" err="1">
                <a:solidFill>
                  <a:schemeClr val="bg1"/>
                </a:solidFill>
              </a:rPr>
              <a:t>nya</a:t>
            </a:r>
            <a:r>
              <a:rPr lang="en-US" dirty="0">
                <a:solidFill>
                  <a:schemeClr val="bg1"/>
                </a:solidFill>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3"/>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171">
                                            <p:bg/>
                                          </p:spTgt>
                                        </p:tgtEl>
                                        <p:attrNameLst>
                                          <p:attrName>style.visibility</p:attrName>
                                        </p:attrNameLst>
                                      </p:cBhvr>
                                      <p:to>
                                        <p:strVal val="visible"/>
                                      </p:to>
                                    </p:set>
                                    <p:anim calcmode="lin" valueType="num">
                                      <p:cBhvr>
                                        <p:cTn id="14" dur="1000" fill="hold"/>
                                        <p:tgtEl>
                                          <p:spTgt spid="7171">
                                            <p:bg/>
                                          </p:spTgt>
                                        </p:tgtEl>
                                        <p:attrNameLst>
                                          <p:attrName>ppt_w</p:attrName>
                                        </p:attrNameLst>
                                      </p:cBhvr>
                                      <p:tavLst>
                                        <p:tav tm="0">
                                          <p:val>
                                            <p:strVal val="#ppt_w+.3"/>
                                          </p:val>
                                        </p:tav>
                                        <p:tav tm="100000">
                                          <p:val>
                                            <p:strVal val="#ppt_w"/>
                                          </p:val>
                                        </p:tav>
                                      </p:tavLst>
                                    </p:anim>
                                    <p:anim calcmode="lin" valueType="num">
                                      <p:cBhvr>
                                        <p:cTn id="15" dur="1000" fill="hold"/>
                                        <p:tgtEl>
                                          <p:spTgt spid="7171">
                                            <p:bg/>
                                          </p:spTgt>
                                        </p:tgtEl>
                                        <p:attrNameLst>
                                          <p:attrName>ppt_h</p:attrName>
                                        </p:attrNameLst>
                                      </p:cBhvr>
                                      <p:tavLst>
                                        <p:tav tm="0">
                                          <p:val>
                                            <p:strVal val="#ppt_h"/>
                                          </p:val>
                                        </p:tav>
                                        <p:tav tm="100000">
                                          <p:val>
                                            <p:strVal val="#ppt_h"/>
                                          </p:val>
                                        </p:tav>
                                      </p:tavLst>
                                    </p:anim>
                                    <p:animEffect transition="in" filter="fade">
                                      <p:cBhvr>
                                        <p:cTn id="16" dur="1000"/>
                                        <p:tgtEl>
                                          <p:spTgt spid="7171">
                                            <p:bg/>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171">
                                            <p:txEl>
                                              <p:pRg st="0" end="0"/>
                                            </p:txEl>
                                          </p:spTgt>
                                        </p:tgtEl>
                                        <p:attrNameLst>
                                          <p:attrName>style.visibility</p:attrName>
                                        </p:attrNameLst>
                                      </p:cBhvr>
                                      <p:to>
                                        <p:strVal val="visible"/>
                                      </p:to>
                                    </p:set>
                                    <p:anim calcmode="lin" valueType="num">
                                      <p:cBhvr>
                                        <p:cTn id="21" dur="1000" fill="hold"/>
                                        <p:tgtEl>
                                          <p:spTgt spid="7171">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7171">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7171">
                                            <p:txEl>
                                              <p:pRg st="0" end="0"/>
                                            </p:txEl>
                                          </p:spTgt>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7171">
                                            <p:txEl>
                                              <p:pRg st="1" end="1"/>
                                            </p:txEl>
                                          </p:spTgt>
                                        </p:tgtEl>
                                        <p:attrNameLst>
                                          <p:attrName>style.visibility</p:attrName>
                                        </p:attrNameLst>
                                      </p:cBhvr>
                                      <p:to>
                                        <p:strVal val="visible"/>
                                      </p:to>
                                    </p:set>
                                    <p:anim calcmode="lin" valueType="num">
                                      <p:cBhvr>
                                        <p:cTn id="26" dur="1000" fill="hold"/>
                                        <p:tgtEl>
                                          <p:spTgt spid="7171">
                                            <p:txEl>
                                              <p:pRg st="1" end="1"/>
                                            </p:txEl>
                                          </p:spTgt>
                                        </p:tgtEl>
                                        <p:attrNameLst>
                                          <p:attrName>ppt_w</p:attrName>
                                        </p:attrNameLst>
                                      </p:cBhvr>
                                      <p:tavLst>
                                        <p:tav tm="0">
                                          <p:val>
                                            <p:strVal val="#ppt_w+.3"/>
                                          </p:val>
                                        </p:tav>
                                        <p:tav tm="100000">
                                          <p:val>
                                            <p:strVal val="#ppt_w"/>
                                          </p:val>
                                        </p:tav>
                                      </p:tavLst>
                                    </p:anim>
                                    <p:anim calcmode="lin" valueType="num">
                                      <p:cBhvr>
                                        <p:cTn id="27" dur="1000" fill="hold"/>
                                        <p:tgtEl>
                                          <p:spTgt spid="7171">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7171">
                                            <p:txEl>
                                              <p:pRg st="1" end="1"/>
                                            </p:txEl>
                                          </p:spTgt>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7171">
                                            <p:txEl>
                                              <p:pRg st="2" end="2"/>
                                            </p:txEl>
                                          </p:spTgt>
                                        </p:tgtEl>
                                        <p:attrNameLst>
                                          <p:attrName>style.visibility</p:attrName>
                                        </p:attrNameLst>
                                      </p:cBhvr>
                                      <p:to>
                                        <p:strVal val="visible"/>
                                      </p:to>
                                    </p:set>
                                    <p:anim calcmode="lin" valueType="num">
                                      <p:cBhvr>
                                        <p:cTn id="31" dur="1000" fill="hold"/>
                                        <p:tgtEl>
                                          <p:spTgt spid="7171">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7171">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7171">
                                            <p:txEl>
                                              <p:pRg st="2" end="2"/>
                                            </p:txEl>
                                          </p:spTgt>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7171">
                                            <p:txEl>
                                              <p:pRg st="3" end="3"/>
                                            </p:txEl>
                                          </p:spTgt>
                                        </p:tgtEl>
                                        <p:attrNameLst>
                                          <p:attrName>style.visibility</p:attrName>
                                        </p:attrNameLst>
                                      </p:cBhvr>
                                      <p:to>
                                        <p:strVal val="visible"/>
                                      </p:to>
                                    </p:set>
                                    <p:anim calcmode="lin" valueType="num">
                                      <p:cBhvr>
                                        <p:cTn id="36" dur="1000" fill="hold"/>
                                        <p:tgtEl>
                                          <p:spTgt spid="7171">
                                            <p:txEl>
                                              <p:pRg st="3" end="3"/>
                                            </p:txEl>
                                          </p:spTgt>
                                        </p:tgtEl>
                                        <p:attrNameLst>
                                          <p:attrName>ppt_w</p:attrName>
                                        </p:attrNameLst>
                                      </p:cBhvr>
                                      <p:tavLst>
                                        <p:tav tm="0">
                                          <p:val>
                                            <p:strVal val="#ppt_w+.3"/>
                                          </p:val>
                                        </p:tav>
                                        <p:tav tm="100000">
                                          <p:val>
                                            <p:strVal val="#ppt_w"/>
                                          </p:val>
                                        </p:tav>
                                      </p:tavLst>
                                    </p:anim>
                                    <p:anim calcmode="lin" valueType="num">
                                      <p:cBhvr>
                                        <p:cTn id="37" dur="1000" fill="hold"/>
                                        <p:tgtEl>
                                          <p:spTgt spid="7171">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717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7171">
                                            <p:txEl>
                                              <p:pRg st="4" end="4"/>
                                            </p:txEl>
                                          </p:spTgt>
                                        </p:tgtEl>
                                        <p:attrNameLst>
                                          <p:attrName>style.visibility</p:attrName>
                                        </p:attrNameLst>
                                      </p:cBhvr>
                                      <p:to>
                                        <p:strVal val="visible"/>
                                      </p:to>
                                    </p:set>
                                    <p:anim calcmode="lin" valueType="num">
                                      <p:cBhvr>
                                        <p:cTn id="43" dur="1000" fill="hold"/>
                                        <p:tgtEl>
                                          <p:spTgt spid="7171">
                                            <p:txEl>
                                              <p:pRg st="4" end="4"/>
                                            </p:txEl>
                                          </p:spTgt>
                                        </p:tgtEl>
                                        <p:attrNameLst>
                                          <p:attrName>ppt_w</p:attrName>
                                        </p:attrNameLst>
                                      </p:cBhvr>
                                      <p:tavLst>
                                        <p:tav tm="0">
                                          <p:val>
                                            <p:strVal val="#ppt_w+.3"/>
                                          </p:val>
                                        </p:tav>
                                        <p:tav tm="100000">
                                          <p:val>
                                            <p:strVal val="#ppt_w"/>
                                          </p:val>
                                        </p:tav>
                                      </p:tavLst>
                                    </p:anim>
                                    <p:anim calcmode="lin" valueType="num">
                                      <p:cBhvr>
                                        <p:cTn id="44" dur="1000" fill="hold"/>
                                        <p:tgtEl>
                                          <p:spTgt spid="7171">
                                            <p:txEl>
                                              <p:pRg st="4" end="4"/>
                                            </p:txEl>
                                          </p:spTgt>
                                        </p:tgtEl>
                                        <p:attrNameLst>
                                          <p:attrName>ppt_h</p:attrName>
                                        </p:attrNameLst>
                                      </p:cBhvr>
                                      <p:tavLst>
                                        <p:tav tm="0">
                                          <p:val>
                                            <p:strVal val="#ppt_h"/>
                                          </p:val>
                                        </p:tav>
                                        <p:tav tm="100000">
                                          <p:val>
                                            <p:strVal val="#ppt_h"/>
                                          </p:val>
                                        </p:tav>
                                      </p:tavLst>
                                    </p:anim>
                                    <p:animEffect transition="in" filter="fade">
                                      <p:cBhvr>
                                        <p:cTn id="45" dur="1000"/>
                                        <p:tgtEl>
                                          <p:spTgt spid="7171">
                                            <p:txEl>
                                              <p:pRg st="4" end="4"/>
                                            </p:txEl>
                                          </p:spTgt>
                                        </p:tgtEl>
                                      </p:cBhvr>
                                    </p:animEffect>
                                  </p:childTnLst>
                                </p:cTn>
                              </p:par>
                              <p:par>
                                <p:cTn id="46" presetID="50" presetClass="entr" presetSubtype="0" decel="100000" fill="hold" grpId="0" nodeType="withEffect">
                                  <p:stCondLst>
                                    <p:cond delay="0"/>
                                  </p:stCondLst>
                                  <p:childTnLst>
                                    <p:set>
                                      <p:cBhvr>
                                        <p:cTn id="47" dur="1" fill="hold">
                                          <p:stCondLst>
                                            <p:cond delay="0"/>
                                          </p:stCondLst>
                                        </p:cTn>
                                        <p:tgtEl>
                                          <p:spTgt spid="7171">
                                            <p:txEl>
                                              <p:pRg st="5" end="5"/>
                                            </p:txEl>
                                          </p:spTgt>
                                        </p:tgtEl>
                                        <p:attrNameLst>
                                          <p:attrName>style.visibility</p:attrName>
                                        </p:attrNameLst>
                                      </p:cBhvr>
                                      <p:to>
                                        <p:strVal val="visible"/>
                                      </p:to>
                                    </p:set>
                                    <p:anim calcmode="lin" valueType="num">
                                      <p:cBhvr>
                                        <p:cTn id="48" dur="1000" fill="hold"/>
                                        <p:tgtEl>
                                          <p:spTgt spid="7171">
                                            <p:txEl>
                                              <p:pRg st="5" end="5"/>
                                            </p:txEl>
                                          </p:spTgt>
                                        </p:tgtEl>
                                        <p:attrNameLst>
                                          <p:attrName>ppt_w</p:attrName>
                                        </p:attrNameLst>
                                      </p:cBhvr>
                                      <p:tavLst>
                                        <p:tav tm="0">
                                          <p:val>
                                            <p:strVal val="#ppt_w+.3"/>
                                          </p:val>
                                        </p:tav>
                                        <p:tav tm="100000">
                                          <p:val>
                                            <p:strVal val="#ppt_w"/>
                                          </p:val>
                                        </p:tav>
                                      </p:tavLst>
                                    </p:anim>
                                    <p:anim calcmode="lin" valueType="num">
                                      <p:cBhvr>
                                        <p:cTn id="49" dur="1000" fill="hold"/>
                                        <p:tgtEl>
                                          <p:spTgt spid="7171">
                                            <p:txEl>
                                              <p:pRg st="5" end="5"/>
                                            </p:txEl>
                                          </p:spTgt>
                                        </p:tgtEl>
                                        <p:attrNameLst>
                                          <p:attrName>ppt_h</p:attrName>
                                        </p:attrNameLst>
                                      </p:cBhvr>
                                      <p:tavLst>
                                        <p:tav tm="0">
                                          <p:val>
                                            <p:strVal val="#ppt_h"/>
                                          </p:val>
                                        </p:tav>
                                        <p:tav tm="100000">
                                          <p:val>
                                            <p:strVal val="#ppt_h"/>
                                          </p:val>
                                        </p:tav>
                                      </p:tavLst>
                                    </p:anim>
                                    <p:animEffect transition="in" filter="fade">
                                      <p:cBhvr>
                                        <p:cTn id="50" dur="1000"/>
                                        <p:tgtEl>
                                          <p:spTgt spid="7171">
                                            <p:txEl>
                                              <p:pRg st="5" end="5"/>
                                            </p:txEl>
                                          </p:spTgt>
                                        </p:tgtEl>
                                      </p:cBhvr>
                                    </p:animEffect>
                                  </p:childTnLst>
                                </p:cTn>
                              </p:par>
                              <p:par>
                                <p:cTn id="51" presetID="50" presetClass="entr" presetSubtype="0" decel="100000" fill="hold" grpId="0" nodeType="withEffect">
                                  <p:stCondLst>
                                    <p:cond delay="0"/>
                                  </p:stCondLst>
                                  <p:childTnLst>
                                    <p:set>
                                      <p:cBhvr>
                                        <p:cTn id="52" dur="1" fill="hold">
                                          <p:stCondLst>
                                            <p:cond delay="0"/>
                                          </p:stCondLst>
                                        </p:cTn>
                                        <p:tgtEl>
                                          <p:spTgt spid="7171">
                                            <p:txEl>
                                              <p:pRg st="6" end="6"/>
                                            </p:txEl>
                                          </p:spTgt>
                                        </p:tgtEl>
                                        <p:attrNameLst>
                                          <p:attrName>style.visibility</p:attrName>
                                        </p:attrNameLst>
                                      </p:cBhvr>
                                      <p:to>
                                        <p:strVal val="visible"/>
                                      </p:to>
                                    </p:set>
                                    <p:anim calcmode="lin" valueType="num">
                                      <p:cBhvr>
                                        <p:cTn id="53" dur="1000" fill="hold"/>
                                        <p:tgtEl>
                                          <p:spTgt spid="7171">
                                            <p:txEl>
                                              <p:pRg st="6" end="6"/>
                                            </p:txEl>
                                          </p:spTgt>
                                        </p:tgtEl>
                                        <p:attrNameLst>
                                          <p:attrName>ppt_w</p:attrName>
                                        </p:attrNameLst>
                                      </p:cBhvr>
                                      <p:tavLst>
                                        <p:tav tm="0">
                                          <p:val>
                                            <p:strVal val="#ppt_w+.3"/>
                                          </p:val>
                                        </p:tav>
                                        <p:tav tm="100000">
                                          <p:val>
                                            <p:strVal val="#ppt_w"/>
                                          </p:val>
                                        </p:tav>
                                      </p:tavLst>
                                    </p:anim>
                                    <p:anim calcmode="lin" valueType="num">
                                      <p:cBhvr>
                                        <p:cTn id="54" dur="1000" fill="hold"/>
                                        <p:tgtEl>
                                          <p:spTgt spid="7171">
                                            <p:txEl>
                                              <p:pRg st="6" end="6"/>
                                            </p:txEl>
                                          </p:spTgt>
                                        </p:tgtEl>
                                        <p:attrNameLst>
                                          <p:attrName>ppt_h</p:attrName>
                                        </p:attrNameLst>
                                      </p:cBhvr>
                                      <p:tavLst>
                                        <p:tav tm="0">
                                          <p:val>
                                            <p:strVal val="#ppt_h"/>
                                          </p:val>
                                        </p:tav>
                                        <p:tav tm="100000">
                                          <p:val>
                                            <p:strVal val="#ppt_h"/>
                                          </p:val>
                                        </p:tav>
                                      </p:tavLst>
                                    </p:anim>
                                    <p:animEffect transition="in" filter="fade">
                                      <p:cBhvr>
                                        <p:cTn id="55" dur="1000"/>
                                        <p:tgtEl>
                                          <p:spTgt spid="7171">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grpId="0" nodeType="clickEffect">
                                  <p:stCondLst>
                                    <p:cond delay="0"/>
                                  </p:stCondLst>
                                  <p:childTnLst>
                                    <p:set>
                                      <p:cBhvr>
                                        <p:cTn id="59" dur="1" fill="hold">
                                          <p:stCondLst>
                                            <p:cond delay="0"/>
                                          </p:stCondLst>
                                        </p:cTn>
                                        <p:tgtEl>
                                          <p:spTgt spid="7171">
                                            <p:txEl>
                                              <p:pRg st="7" end="7"/>
                                            </p:txEl>
                                          </p:spTgt>
                                        </p:tgtEl>
                                        <p:attrNameLst>
                                          <p:attrName>style.visibility</p:attrName>
                                        </p:attrNameLst>
                                      </p:cBhvr>
                                      <p:to>
                                        <p:strVal val="visible"/>
                                      </p:to>
                                    </p:set>
                                    <p:anim calcmode="lin" valueType="num">
                                      <p:cBhvr>
                                        <p:cTn id="60" dur="1000" fill="hold"/>
                                        <p:tgtEl>
                                          <p:spTgt spid="7171">
                                            <p:txEl>
                                              <p:pRg st="7" end="7"/>
                                            </p:txEl>
                                          </p:spTgt>
                                        </p:tgtEl>
                                        <p:attrNameLst>
                                          <p:attrName>ppt_w</p:attrName>
                                        </p:attrNameLst>
                                      </p:cBhvr>
                                      <p:tavLst>
                                        <p:tav tm="0">
                                          <p:val>
                                            <p:strVal val="#ppt_w+.3"/>
                                          </p:val>
                                        </p:tav>
                                        <p:tav tm="100000">
                                          <p:val>
                                            <p:strVal val="#ppt_w"/>
                                          </p:val>
                                        </p:tav>
                                      </p:tavLst>
                                    </p:anim>
                                    <p:anim calcmode="lin" valueType="num">
                                      <p:cBhvr>
                                        <p:cTn id="61" dur="1000" fill="hold"/>
                                        <p:tgtEl>
                                          <p:spTgt spid="7171">
                                            <p:txEl>
                                              <p:pRg st="7" end="7"/>
                                            </p:txEl>
                                          </p:spTgt>
                                        </p:tgtEl>
                                        <p:attrNameLst>
                                          <p:attrName>ppt_h</p:attrName>
                                        </p:attrNameLst>
                                      </p:cBhvr>
                                      <p:tavLst>
                                        <p:tav tm="0">
                                          <p:val>
                                            <p:strVal val="#ppt_h"/>
                                          </p:val>
                                        </p:tav>
                                        <p:tav tm="100000">
                                          <p:val>
                                            <p:strVal val="#ppt_h"/>
                                          </p:val>
                                        </p:tav>
                                      </p:tavLst>
                                    </p:anim>
                                    <p:animEffect transition="in" filter="fade">
                                      <p:cBhvr>
                                        <p:cTn id="62" dur="1000"/>
                                        <p:tgtEl>
                                          <p:spTgt spid="7171">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0" presetClass="entr" presetSubtype="0" decel="100000" fill="hold" grpId="0" nodeType="clickEffect">
                                  <p:stCondLst>
                                    <p:cond delay="0"/>
                                  </p:stCondLst>
                                  <p:childTnLst>
                                    <p:set>
                                      <p:cBhvr>
                                        <p:cTn id="66" dur="1" fill="hold">
                                          <p:stCondLst>
                                            <p:cond delay="0"/>
                                          </p:stCondLst>
                                        </p:cTn>
                                        <p:tgtEl>
                                          <p:spTgt spid="7171">
                                            <p:txEl>
                                              <p:pRg st="8" end="8"/>
                                            </p:txEl>
                                          </p:spTgt>
                                        </p:tgtEl>
                                        <p:attrNameLst>
                                          <p:attrName>style.visibility</p:attrName>
                                        </p:attrNameLst>
                                      </p:cBhvr>
                                      <p:to>
                                        <p:strVal val="visible"/>
                                      </p:to>
                                    </p:set>
                                    <p:anim calcmode="lin" valueType="num">
                                      <p:cBhvr>
                                        <p:cTn id="67" dur="1000" fill="hold"/>
                                        <p:tgtEl>
                                          <p:spTgt spid="7171">
                                            <p:txEl>
                                              <p:pRg st="8" end="8"/>
                                            </p:txEl>
                                          </p:spTgt>
                                        </p:tgtEl>
                                        <p:attrNameLst>
                                          <p:attrName>ppt_w</p:attrName>
                                        </p:attrNameLst>
                                      </p:cBhvr>
                                      <p:tavLst>
                                        <p:tav tm="0">
                                          <p:val>
                                            <p:strVal val="#ppt_w+.3"/>
                                          </p:val>
                                        </p:tav>
                                        <p:tav tm="100000">
                                          <p:val>
                                            <p:strVal val="#ppt_w"/>
                                          </p:val>
                                        </p:tav>
                                      </p:tavLst>
                                    </p:anim>
                                    <p:anim calcmode="lin" valueType="num">
                                      <p:cBhvr>
                                        <p:cTn id="68" dur="1000" fill="hold"/>
                                        <p:tgtEl>
                                          <p:spTgt spid="7171">
                                            <p:txEl>
                                              <p:pRg st="8" end="8"/>
                                            </p:txEl>
                                          </p:spTgt>
                                        </p:tgtEl>
                                        <p:attrNameLst>
                                          <p:attrName>ppt_h</p:attrName>
                                        </p:attrNameLst>
                                      </p:cBhvr>
                                      <p:tavLst>
                                        <p:tav tm="0">
                                          <p:val>
                                            <p:strVal val="#ppt_h"/>
                                          </p:val>
                                        </p:tav>
                                        <p:tav tm="100000">
                                          <p:val>
                                            <p:strVal val="#ppt_h"/>
                                          </p:val>
                                        </p:tav>
                                      </p:tavLst>
                                    </p:anim>
                                    <p:animEffect transition="in" filter="fade">
                                      <p:cBhvr>
                                        <p:cTn id="69" dur="10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lb masalah 1a"/>
          <p:cNvPicPr>
            <a:picLocks noChangeAspect="1" noChangeArrowheads="1"/>
          </p:cNvPicPr>
          <p:nvPr/>
        </p:nvPicPr>
        <p:blipFill>
          <a:blip r:embed="rId2"/>
          <a:srcRect/>
          <a:stretch>
            <a:fillRect/>
          </a:stretch>
        </p:blipFill>
        <p:spPr bwMode="auto">
          <a:xfrm>
            <a:off x="304800" y="2209800"/>
            <a:ext cx="8610600" cy="3867150"/>
          </a:xfrm>
          <a:prstGeom prst="rect">
            <a:avLst/>
          </a:prstGeom>
          <a:solidFill>
            <a:schemeClr val="bg1">
              <a:lumMod val="20000"/>
              <a:lumOff val="80000"/>
            </a:schemeClr>
          </a:solidFill>
        </p:spPr>
      </p:pic>
      <p:sp>
        <p:nvSpPr>
          <p:cNvPr id="34821" name="Rectangle 5"/>
          <p:cNvSpPr>
            <a:spLocks noGrp="1" noChangeArrowheads="1"/>
          </p:cNvSpPr>
          <p:nvPr>
            <p:ph type="title"/>
          </p:nvPr>
        </p:nvSpPr>
        <p:spPr>
          <a:xfrm>
            <a:off x="457200" y="609600"/>
            <a:ext cx="8229600" cy="838200"/>
          </a:xfrm>
          <a:solidFill>
            <a:schemeClr val="bg1">
              <a:lumMod val="50000"/>
            </a:schemeClr>
          </a:solidFill>
        </p:spPr>
        <p:txBody>
          <a:bodyPr/>
          <a:lstStyle/>
          <a:p>
            <a:r>
              <a:rPr lang="en-US" sz="3600" dirty="0" err="1">
                <a:solidFill>
                  <a:schemeClr val="tx1"/>
                </a:solidFill>
              </a:rPr>
              <a:t>Latar</a:t>
            </a:r>
            <a:r>
              <a:rPr lang="en-US" sz="3600" dirty="0">
                <a:solidFill>
                  <a:schemeClr val="tx1"/>
                </a:solidFill>
              </a:rPr>
              <a:t> </a:t>
            </a:r>
            <a:r>
              <a:rPr lang="en-US" sz="3600" dirty="0" err="1">
                <a:solidFill>
                  <a:schemeClr val="tx1"/>
                </a:solidFill>
              </a:rPr>
              <a:t>Belakang</a:t>
            </a:r>
            <a:r>
              <a:rPr lang="en-US" sz="3600" dirty="0">
                <a:solidFill>
                  <a:schemeClr val="tx1"/>
                </a:solidFill>
              </a:rPr>
              <a:t> </a:t>
            </a:r>
            <a:r>
              <a:rPr lang="en-US" sz="3600" dirty="0" err="1">
                <a:solidFill>
                  <a:schemeClr val="tx1"/>
                </a:solidFill>
              </a:rPr>
              <a:t>tanpa</a:t>
            </a:r>
            <a:r>
              <a:rPr lang="en-US" sz="3600" dirty="0">
                <a:solidFill>
                  <a:schemeClr val="tx1"/>
                </a:solidFill>
              </a:rPr>
              <a:t> data </a:t>
            </a:r>
            <a:r>
              <a:rPr lang="en-US" sz="3600" dirty="0" err="1">
                <a:solidFill>
                  <a:schemeClr val="tx1"/>
                </a:solidFill>
              </a:rPr>
              <a:t>pendukung</a:t>
            </a:r>
            <a:endParaRPr lang="en-US" sz="3600" dirty="0">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lb masalah 1"/>
          <p:cNvPicPr>
            <a:picLocks noChangeAspect="1" noChangeArrowheads="1"/>
          </p:cNvPicPr>
          <p:nvPr/>
        </p:nvPicPr>
        <p:blipFill>
          <a:blip r:embed="rId2"/>
          <a:srcRect/>
          <a:stretch>
            <a:fillRect/>
          </a:stretch>
        </p:blipFill>
        <p:spPr bwMode="auto">
          <a:xfrm>
            <a:off x="0" y="1219200"/>
            <a:ext cx="9144000" cy="5638800"/>
          </a:xfrm>
          <a:prstGeom prst="rect">
            <a:avLst/>
          </a:prstGeom>
          <a:noFill/>
        </p:spPr>
      </p:pic>
      <p:sp>
        <p:nvSpPr>
          <p:cNvPr id="33797" name="Rectangle 5"/>
          <p:cNvSpPr>
            <a:spLocks noGrp="1" noChangeArrowheads="1"/>
          </p:cNvSpPr>
          <p:nvPr>
            <p:ph type="title"/>
          </p:nvPr>
        </p:nvSpPr>
        <p:spPr>
          <a:xfrm>
            <a:off x="457200" y="304800"/>
            <a:ext cx="8229600" cy="838200"/>
          </a:xfrm>
          <a:solidFill>
            <a:schemeClr val="bg1">
              <a:lumMod val="50000"/>
            </a:schemeClr>
          </a:solidFill>
        </p:spPr>
        <p:txBody>
          <a:bodyPr/>
          <a:lstStyle/>
          <a:p>
            <a:r>
              <a:rPr lang="en-US" sz="4000" dirty="0" err="1">
                <a:solidFill>
                  <a:schemeClr val="tx1"/>
                </a:solidFill>
              </a:rPr>
              <a:t>Masalah</a:t>
            </a:r>
            <a:r>
              <a:rPr lang="en-US" sz="4000" dirty="0">
                <a:solidFill>
                  <a:schemeClr val="tx1"/>
                </a:solidFill>
              </a:rPr>
              <a:t> </a:t>
            </a:r>
            <a:r>
              <a:rPr lang="en-US" sz="4000" dirty="0" err="1">
                <a:solidFill>
                  <a:schemeClr val="tx1"/>
                </a:solidFill>
              </a:rPr>
              <a:t>dengan</a:t>
            </a:r>
            <a:r>
              <a:rPr lang="en-US" sz="4000" dirty="0">
                <a:solidFill>
                  <a:schemeClr val="tx1"/>
                </a:solidFill>
              </a:rPr>
              <a:t> data </a:t>
            </a:r>
            <a:r>
              <a:rPr lang="en-US" sz="4000" dirty="0" err="1">
                <a:solidFill>
                  <a:schemeClr val="tx1"/>
                </a:solidFill>
              </a:rPr>
              <a:t>pendukung</a:t>
            </a:r>
            <a:endParaRPr lang="en-US" sz="4000" dirty="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92100"/>
            <a:ext cx="7924800" cy="1230313"/>
          </a:xfrm>
          <a:solidFill>
            <a:schemeClr val="bg1">
              <a:lumMod val="50000"/>
            </a:schemeClr>
          </a:solidFill>
        </p:spPr>
        <p:txBody>
          <a:bodyPr/>
          <a:lstStyle/>
          <a:p>
            <a:r>
              <a:rPr lang="en-US" sz="4000" dirty="0">
                <a:solidFill>
                  <a:schemeClr val="tx1"/>
                </a:solidFill>
              </a:rPr>
              <a:t>RUMUSAN MASALAH DAN PEMECAHANNYA</a:t>
            </a:r>
          </a:p>
        </p:txBody>
      </p:sp>
      <p:sp>
        <p:nvSpPr>
          <p:cNvPr id="12291" name="Rectangle 3"/>
          <p:cNvSpPr>
            <a:spLocks noGrp="1" noChangeArrowheads="1"/>
          </p:cNvSpPr>
          <p:nvPr>
            <p:ph idx="1"/>
          </p:nvPr>
        </p:nvSpPr>
        <p:spPr>
          <a:xfrm>
            <a:off x="304800" y="1600200"/>
            <a:ext cx="8574088" cy="4876800"/>
          </a:xfrm>
        </p:spPr>
        <p:txBody>
          <a:bodyPr/>
          <a:lstStyle/>
          <a:p>
            <a:r>
              <a:rPr lang="en-US" sz="2800" dirty="0"/>
              <a:t>R</a:t>
            </a:r>
            <a:r>
              <a:rPr lang="id-ID" sz="2800" dirty="0"/>
              <a:t>UMUSAN</a:t>
            </a:r>
            <a:r>
              <a:rPr lang="en-US" sz="2800" dirty="0"/>
              <a:t> MASALAH DISUSUN:</a:t>
            </a:r>
          </a:p>
          <a:p>
            <a:pPr lvl="1"/>
            <a:r>
              <a:rPr lang="en-US" sz="2400" dirty="0"/>
              <a:t>D</a:t>
            </a:r>
            <a:r>
              <a:rPr lang="id-ID" sz="2400" dirty="0"/>
              <a:t>ALAM BENTUK</a:t>
            </a:r>
            <a:r>
              <a:rPr lang="en-US" sz="2400" dirty="0"/>
              <a:t> </a:t>
            </a:r>
            <a:r>
              <a:rPr lang="id-ID" sz="2400" dirty="0"/>
              <a:t>RUMUSAN </a:t>
            </a:r>
            <a:r>
              <a:rPr lang="en-US" sz="2400" dirty="0"/>
              <a:t>PTK</a:t>
            </a:r>
          </a:p>
          <a:p>
            <a:pPr lvl="2"/>
            <a:r>
              <a:rPr lang="en-US" sz="2000" dirty="0"/>
              <a:t>ADA </a:t>
            </a:r>
            <a:r>
              <a:rPr lang="id-ID" sz="2000" dirty="0"/>
              <a:t>ALTERNATI</a:t>
            </a:r>
            <a:r>
              <a:rPr lang="en-US" sz="2000" dirty="0"/>
              <a:t>F</a:t>
            </a:r>
            <a:r>
              <a:rPr lang="id-ID" sz="2000" dirty="0"/>
              <a:t> TINDAKAN YANG AKAN DIAMBIL DAN </a:t>
            </a:r>
            <a:endParaRPr lang="en-US" sz="2000" dirty="0"/>
          </a:p>
          <a:p>
            <a:pPr lvl="2"/>
            <a:r>
              <a:rPr lang="id-ID" sz="2000" dirty="0"/>
              <a:t>HASIL POSITIF YANG DIANTISIPA</a:t>
            </a:r>
            <a:r>
              <a:rPr lang="en-US" sz="2000" dirty="0"/>
              <a:t>SI</a:t>
            </a:r>
          </a:p>
          <a:p>
            <a:pPr lvl="1"/>
            <a:r>
              <a:rPr lang="id-ID" sz="2400" dirty="0"/>
              <a:t>MENGGUNAKAN KALIMAT TANYA</a:t>
            </a:r>
            <a:endParaRPr lang="en-US" sz="2400" dirty="0"/>
          </a:p>
          <a:p>
            <a:pPr lvl="2"/>
            <a:r>
              <a:rPr lang="en-US" sz="2000" dirty="0"/>
              <a:t>BAGAIMANAKAH PENERAPAN PEMBELAJARAN REMIDIAL DI SEKOLAH UNTUK MENINGKATKAN PEMAHAMAN KONSEP ………?</a:t>
            </a:r>
          </a:p>
          <a:p>
            <a:pPr lvl="2"/>
            <a:r>
              <a:rPr lang="en-US" sz="2100" dirty="0"/>
              <a:t>BAGAIMANAKAH MEMINIMALKAN KESALAHAN SISWA KELAS II SMA DALAM MENGGUNAKAN DERIVATIF BAHASA INGGRIS MELALUI POLA LATIHAN BERJENJANG?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rm 1aa"/>
          <p:cNvPicPr>
            <a:picLocks noChangeAspect="1" noChangeArrowheads="1"/>
          </p:cNvPicPr>
          <p:nvPr/>
        </p:nvPicPr>
        <p:blipFill>
          <a:blip r:embed="rId2"/>
          <a:srcRect/>
          <a:stretch>
            <a:fillRect/>
          </a:stretch>
        </p:blipFill>
        <p:spPr bwMode="auto">
          <a:xfrm>
            <a:off x="0" y="5638800"/>
            <a:ext cx="9144000" cy="1219200"/>
          </a:xfrm>
          <a:prstGeom prst="rect">
            <a:avLst/>
          </a:prstGeom>
          <a:noFill/>
        </p:spPr>
      </p:pic>
      <p:pic>
        <p:nvPicPr>
          <p:cNvPr id="41990" name="Picture 6" descr="rm 1a"/>
          <p:cNvPicPr>
            <a:picLocks noChangeAspect="1" noChangeArrowheads="1"/>
          </p:cNvPicPr>
          <p:nvPr/>
        </p:nvPicPr>
        <p:blipFill>
          <a:blip r:embed="rId3"/>
          <a:srcRect/>
          <a:stretch>
            <a:fillRect/>
          </a:stretch>
        </p:blipFill>
        <p:spPr bwMode="auto">
          <a:xfrm>
            <a:off x="228600" y="0"/>
            <a:ext cx="8915400" cy="548640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9938" y="457200"/>
            <a:ext cx="7916862" cy="942975"/>
          </a:xfrm>
          <a:solidFill>
            <a:schemeClr val="bg1">
              <a:lumMod val="50000"/>
            </a:schemeClr>
          </a:solidFill>
        </p:spPr>
        <p:txBody>
          <a:bodyPr/>
          <a:lstStyle/>
          <a:p>
            <a:r>
              <a:rPr lang="en-US" dirty="0" err="1">
                <a:solidFill>
                  <a:schemeClr val="tx1"/>
                </a:solidFill>
              </a:rPr>
              <a:t>Pemecahan</a:t>
            </a:r>
            <a:r>
              <a:rPr lang="en-US" dirty="0">
                <a:solidFill>
                  <a:schemeClr val="tx1"/>
                </a:solidFill>
              </a:rPr>
              <a:t> </a:t>
            </a:r>
            <a:r>
              <a:rPr lang="en-US" dirty="0" err="1">
                <a:solidFill>
                  <a:schemeClr val="tx1"/>
                </a:solidFill>
              </a:rPr>
              <a:t>Masalah</a:t>
            </a:r>
            <a:endParaRPr lang="en-US" dirty="0">
              <a:solidFill>
                <a:schemeClr val="tx1"/>
              </a:solidFill>
            </a:endParaRPr>
          </a:p>
        </p:txBody>
      </p:sp>
      <p:sp>
        <p:nvSpPr>
          <p:cNvPr id="13315" name="Rectangle 3"/>
          <p:cNvSpPr>
            <a:spLocks noGrp="1" noChangeArrowheads="1"/>
          </p:cNvSpPr>
          <p:nvPr>
            <p:ph idx="1"/>
          </p:nvPr>
        </p:nvSpPr>
        <p:spPr>
          <a:xfrm>
            <a:off x="381000" y="1752600"/>
            <a:ext cx="8574088" cy="4876800"/>
          </a:xfrm>
        </p:spPr>
        <p:txBody>
          <a:bodyPr/>
          <a:lstStyle/>
          <a:p>
            <a:r>
              <a:rPr lang="en-US" sz="2800" dirty="0" err="1"/>
              <a:t>Pemecahan</a:t>
            </a:r>
            <a:r>
              <a:rPr lang="en-US" sz="2800" dirty="0"/>
              <a:t> </a:t>
            </a:r>
            <a:r>
              <a:rPr lang="en-US" sz="2800" dirty="0" err="1"/>
              <a:t>masalah</a:t>
            </a:r>
            <a:r>
              <a:rPr lang="en-US" sz="2800" dirty="0"/>
              <a:t> </a:t>
            </a:r>
            <a:r>
              <a:rPr lang="en-US" sz="2800" dirty="0" err="1"/>
              <a:t>berisi</a:t>
            </a:r>
            <a:r>
              <a:rPr lang="en-US" sz="2800" dirty="0"/>
              <a:t>:</a:t>
            </a:r>
          </a:p>
          <a:p>
            <a:pPr lvl="1"/>
            <a:r>
              <a:rPr lang="en-US" sz="2900" dirty="0" err="1">
                <a:solidFill>
                  <a:srgbClr val="99FF66"/>
                </a:solidFill>
                <a:latin typeface="Times New Roman" pitchFamily="18" charset="0"/>
              </a:rPr>
              <a:t>Identifikasi</a:t>
            </a:r>
            <a:r>
              <a:rPr lang="en-US" sz="2900" dirty="0">
                <a:solidFill>
                  <a:srgbClr val="99FF66"/>
                </a:solidFill>
                <a:latin typeface="Times New Roman" pitchFamily="18" charset="0"/>
              </a:rPr>
              <a:t> a</a:t>
            </a:r>
            <a:r>
              <a:rPr lang="id-ID" sz="2900" dirty="0">
                <a:solidFill>
                  <a:srgbClr val="99FF66"/>
                </a:solidFill>
                <a:latin typeface="Times New Roman" pitchFamily="18" charset="0"/>
              </a:rPr>
              <a:t>lternatif tindakan</a:t>
            </a:r>
            <a:endParaRPr lang="en-US" sz="2900" dirty="0">
              <a:solidFill>
                <a:srgbClr val="99FF66"/>
              </a:solidFill>
              <a:latin typeface="Times New Roman" pitchFamily="18" charset="0"/>
            </a:endParaRPr>
          </a:p>
          <a:p>
            <a:pPr lvl="1"/>
            <a:r>
              <a:rPr lang="en-US" sz="2900" dirty="0" err="1">
                <a:solidFill>
                  <a:srgbClr val="CCECFF"/>
                </a:solidFill>
                <a:latin typeface="Times New Roman" pitchFamily="18" charset="0"/>
              </a:rPr>
              <a:t>Sajian</a:t>
            </a:r>
            <a:r>
              <a:rPr lang="en-US" sz="2900" dirty="0">
                <a:solidFill>
                  <a:srgbClr val="CCECFF"/>
                </a:solidFill>
                <a:latin typeface="Times New Roman" pitchFamily="18" charset="0"/>
              </a:rPr>
              <a:t> a</a:t>
            </a:r>
            <a:r>
              <a:rPr lang="id-ID" sz="2900" dirty="0">
                <a:solidFill>
                  <a:srgbClr val="CCECFF"/>
                </a:solidFill>
                <a:latin typeface="Times New Roman" pitchFamily="18" charset="0"/>
              </a:rPr>
              <a:t>rgumentasi logis terhad</a:t>
            </a:r>
            <a:r>
              <a:rPr lang="en-US" sz="2900" dirty="0">
                <a:solidFill>
                  <a:srgbClr val="CCECFF"/>
                </a:solidFill>
                <a:latin typeface="Times New Roman" pitchFamily="18" charset="0"/>
              </a:rPr>
              <a:t>a</a:t>
            </a:r>
            <a:r>
              <a:rPr lang="id-ID" sz="2900" dirty="0">
                <a:solidFill>
                  <a:srgbClr val="CCECFF"/>
                </a:solidFill>
                <a:latin typeface="Times New Roman" pitchFamily="18" charset="0"/>
              </a:rPr>
              <a:t>p pilihan tindakan</a:t>
            </a:r>
            <a:r>
              <a:rPr lang="id-ID" sz="2400" dirty="0"/>
              <a:t> </a:t>
            </a:r>
            <a:endParaRPr lang="en-US" sz="2400" dirty="0"/>
          </a:p>
          <a:p>
            <a:pPr lvl="2"/>
            <a:r>
              <a:rPr lang="id-ID" sz="2300" dirty="0">
                <a:solidFill>
                  <a:srgbClr val="CCECFF"/>
                </a:solidFill>
              </a:rPr>
              <a:t>kesesuaiannya dengan masalah</a:t>
            </a:r>
            <a:r>
              <a:rPr lang="en-US" sz="2300" dirty="0">
                <a:solidFill>
                  <a:srgbClr val="CCECFF"/>
                </a:solidFill>
              </a:rPr>
              <a:t> </a:t>
            </a:r>
          </a:p>
          <a:p>
            <a:pPr lvl="2"/>
            <a:r>
              <a:rPr lang="id-ID" sz="2300" dirty="0">
                <a:solidFill>
                  <a:srgbClr val="CCECFF"/>
                </a:solidFill>
              </a:rPr>
              <a:t>kemutakhirannya, </a:t>
            </a:r>
            <a:endParaRPr lang="en-US" sz="2300" dirty="0">
              <a:solidFill>
                <a:srgbClr val="CCECFF"/>
              </a:solidFill>
            </a:endParaRPr>
          </a:p>
          <a:p>
            <a:pPr lvl="2"/>
            <a:r>
              <a:rPr lang="id-ID" sz="2300" dirty="0">
                <a:solidFill>
                  <a:srgbClr val="CCECFF"/>
                </a:solidFill>
              </a:rPr>
              <a:t>keberhasilannya dalam penelitian sejenis</a:t>
            </a:r>
            <a:endParaRPr lang="en-US" sz="2300" dirty="0">
              <a:solidFill>
                <a:srgbClr val="CCECFF"/>
              </a:solidFill>
            </a:endParaRPr>
          </a:p>
          <a:p>
            <a:pPr lvl="2"/>
            <a:r>
              <a:rPr lang="en-US" sz="2300" dirty="0" err="1">
                <a:solidFill>
                  <a:srgbClr val="CCECFF"/>
                </a:solidFill>
              </a:rPr>
              <a:t>Berdasarkan</a:t>
            </a:r>
            <a:r>
              <a:rPr lang="en-US" sz="2300" dirty="0">
                <a:solidFill>
                  <a:srgbClr val="CCECFF"/>
                </a:solidFill>
              </a:rPr>
              <a:t> </a:t>
            </a:r>
            <a:r>
              <a:rPr lang="en-US" sz="2300" dirty="0" err="1">
                <a:solidFill>
                  <a:srgbClr val="CCECFF"/>
                </a:solidFill>
              </a:rPr>
              <a:t>teori</a:t>
            </a:r>
            <a:r>
              <a:rPr lang="en-US" sz="2300" dirty="0">
                <a:solidFill>
                  <a:srgbClr val="CCECFF"/>
                </a:solidFill>
              </a:rPr>
              <a:t> </a:t>
            </a:r>
            <a:r>
              <a:rPr lang="en-US" sz="2300" dirty="0" err="1">
                <a:solidFill>
                  <a:srgbClr val="CCECFF"/>
                </a:solidFill>
              </a:rPr>
              <a:t>atau</a:t>
            </a:r>
            <a:r>
              <a:rPr lang="en-US" sz="2300" dirty="0">
                <a:solidFill>
                  <a:srgbClr val="CCECFF"/>
                </a:solidFill>
              </a:rPr>
              <a:t> </a:t>
            </a:r>
            <a:r>
              <a:rPr lang="en-US" sz="2300" dirty="0" err="1">
                <a:solidFill>
                  <a:srgbClr val="CCECFF"/>
                </a:solidFill>
              </a:rPr>
              <a:t>wawancara</a:t>
            </a:r>
            <a:r>
              <a:rPr lang="en-US" sz="2300" dirty="0">
                <a:solidFill>
                  <a:srgbClr val="CCECFF"/>
                </a:solidFill>
              </a:rPr>
              <a:t> </a:t>
            </a:r>
            <a:r>
              <a:rPr lang="en-US" sz="2300" dirty="0" err="1">
                <a:solidFill>
                  <a:srgbClr val="CCECFF"/>
                </a:solidFill>
              </a:rPr>
              <a:t>dengan</a:t>
            </a:r>
            <a:r>
              <a:rPr lang="en-US" sz="2300" dirty="0">
                <a:solidFill>
                  <a:srgbClr val="CCECFF"/>
                </a:solidFill>
              </a:rPr>
              <a:t> </a:t>
            </a:r>
            <a:r>
              <a:rPr lang="en-US" sz="2300" dirty="0" err="1">
                <a:solidFill>
                  <a:srgbClr val="CCECFF"/>
                </a:solidFill>
              </a:rPr>
              <a:t>ahli</a:t>
            </a:r>
            <a:endParaRPr lang="en-US" sz="2300" dirty="0">
              <a:solidFill>
                <a:srgbClr val="CCECFF"/>
              </a:solidFill>
            </a:endParaRPr>
          </a:p>
          <a:p>
            <a:pPr lvl="1"/>
            <a:r>
              <a:rPr lang="id-ID" sz="2400" dirty="0">
                <a:solidFill>
                  <a:srgbClr val="00FFFF"/>
                </a:solidFill>
              </a:rPr>
              <a:t>Hipotesis tindakan dikemukakan bila diperlukan. </a:t>
            </a:r>
            <a:endParaRPr lang="en-US" sz="2400" dirty="0">
              <a:solidFill>
                <a:srgbClr val="00FFFF"/>
              </a:solidFill>
            </a:endParaRPr>
          </a:p>
          <a:p>
            <a:pPr lvl="1"/>
            <a:r>
              <a:rPr lang="id-ID" sz="2400" dirty="0">
                <a:solidFill>
                  <a:schemeClr val="hlink"/>
                </a:solidFill>
              </a:rPr>
              <a:t>Indikator keberhasilan tindakan harus realistik dan dapat diukur (jelas cara asesmennya)</a:t>
            </a:r>
            <a:endParaRPr lang="en-US" sz="2400" dirty="0">
              <a:solidFill>
                <a:schemeClr val="hlink"/>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pm 1"/>
          <p:cNvPicPr>
            <a:picLocks noChangeAspect="1" noChangeArrowheads="1"/>
          </p:cNvPicPr>
          <p:nvPr/>
        </p:nvPicPr>
        <p:blipFill>
          <a:blip r:embed="rId2"/>
          <a:srcRect/>
          <a:stretch>
            <a:fillRect/>
          </a:stretch>
        </p:blipFill>
        <p:spPr bwMode="auto">
          <a:xfrm>
            <a:off x="0" y="0"/>
            <a:ext cx="9144000" cy="6858000"/>
          </a:xfrm>
          <a:prstGeom prst="rect">
            <a:avLst/>
          </a:prstGeom>
          <a:solidFill>
            <a:schemeClr val="bg1">
              <a:lumMod val="50000"/>
            </a:schemeClr>
          </a:solid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9938" y="292100"/>
            <a:ext cx="7916862" cy="1095375"/>
          </a:xfrm>
          <a:solidFill>
            <a:schemeClr val="bg1">
              <a:lumMod val="50000"/>
            </a:schemeClr>
          </a:solidFill>
        </p:spPr>
        <p:txBody>
          <a:bodyPr/>
          <a:lstStyle/>
          <a:p>
            <a:r>
              <a:rPr lang="en-US" dirty="0">
                <a:solidFill>
                  <a:schemeClr val="tx1"/>
                </a:solidFill>
              </a:rPr>
              <a:t>TUJUAN PENELITIAN</a:t>
            </a:r>
          </a:p>
        </p:txBody>
      </p:sp>
      <p:sp>
        <p:nvSpPr>
          <p:cNvPr id="19459" name="Rectangle 3"/>
          <p:cNvSpPr>
            <a:spLocks noGrp="1" noChangeArrowheads="1"/>
          </p:cNvSpPr>
          <p:nvPr>
            <p:ph idx="1"/>
          </p:nvPr>
        </p:nvSpPr>
        <p:spPr>
          <a:xfrm>
            <a:off x="228600" y="1752600"/>
            <a:ext cx="8726488" cy="4876800"/>
          </a:xfrm>
        </p:spPr>
        <p:txBody>
          <a:bodyPr/>
          <a:lstStyle/>
          <a:p>
            <a:pPr marL="533400" indent="-533400">
              <a:lnSpc>
                <a:spcPct val="90000"/>
              </a:lnSpc>
            </a:pPr>
            <a:r>
              <a:rPr lang="en-US" sz="2600" dirty="0"/>
              <a:t>D</a:t>
            </a:r>
            <a:r>
              <a:rPr lang="id-ID" sz="2600" dirty="0"/>
              <a:t>IRUMUSKAN SECARA SINGKAT DAN JELAS</a:t>
            </a:r>
            <a:r>
              <a:rPr lang="en-US" sz="2600" dirty="0"/>
              <a:t> </a:t>
            </a:r>
            <a:r>
              <a:rPr lang="id-ID" sz="2600" dirty="0"/>
              <a:t>BERDASARKAN PERMASALAHAN DAN CARA PEMECAHAN MASALAH YANG DIKEMUKAKAN.</a:t>
            </a:r>
            <a:endParaRPr lang="en-US" sz="2600" dirty="0"/>
          </a:p>
          <a:p>
            <a:pPr marL="914400" lvl="1" indent="-457200">
              <a:lnSpc>
                <a:spcPct val="90000"/>
              </a:lnSpc>
              <a:buFont typeface="Wingdings" pitchFamily="2" charset="2"/>
              <a:buAutoNum type="arabicPeriod"/>
            </a:pPr>
            <a:r>
              <a:rPr lang="en-US" sz="2600" i="1" dirty="0"/>
              <a:t>MENERAPKAN PEMBELAJARAN REMIDIAL DI SEKOLAH UNTUK MENINGKATKAN PEMAHAMAN KONSEP ………</a:t>
            </a:r>
            <a:endParaRPr lang="en-US" sz="1800" i="1" dirty="0"/>
          </a:p>
          <a:p>
            <a:pPr marL="914400" lvl="1" indent="-457200">
              <a:lnSpc>
                <a:spcPct val="90000"/>
              </a:lnSpc>
              <a:buFont typeface="Wingdings" pitchFamily="2" charset="2"/>
              <a:buAutoNum type="arabicPeriod"/>
            </a:pPr>
            <a:r>
              <a:rPr lang="en-US" sz="2000" i="1" dirty="0"/>
              <a:t>A. MEMINIMALKAN KESALAHAN SISWA DALAM MENGUBAH BENTUK KATA </a:t>
            </a:r>
          </a:p>
          <a:p>
            <a:pPr marL="914400" lvl="1" indent="-457200">
              <a:lnSpc>
                <a:spcPct val="90000"/>
              </a:lnSpc>
              <a:buFont typeface="Wingdings" pitchFamily="2" charset="2"/>
              <a:buNone/>
            </a:pPr>
            <a:r>
              <a:rPr lang="en-US" sz="2000" i="1" dirty="0"/>
              <a:t>          BAHASA INGGERIS (DERIVATIF) DARI KATA SIFAT KE KATA BENDA ATAU </a:t>
            </a:r>
          </a:p>
          <a:p>
            <a:pPr marL="914400" lvl="1" indent="-457200">
              <a:lnSpc>
                <a:spcPct val="90000"/>
              </a:lnSpc>
              <a:buFont typeface="Wingdings" pitchFamily="2" charset="2"/>
              <a:buNone/>
            </a:pPr>
            <a:r>
              <a:rPr lang="en-US" sz="2000" i="1" dirty="0"/>
              <a:t>          SEBALIKNYA MELALUI POLA LATIHAN BERJENJANG.</a:t>
            </a:r>
          </a:p>
          <a:p>
            <a:pPr marL="914400" lvl="1" indent="-457200">
              <a:lnSpc>
                <a:spcPct val="90000"/>
              </a:lnSpc>
              <a:buFont typeface="Wingdings" pitchFamily="2" charset="2"/>
              <a:buNone/>
            </a:pPr>
            <a:r>
              <a:rPr lang="en-US" sz="2000" i="1" dirty="0"/>
              <a:t>       B. MENINGKATKAN KEMAMPUAN SISWA KELAS II IPA SMA DALAM </a:t>
            </a:r>
          </a:p>
          <a:p>
            <a:pPr marL="914400" lvl="1" indent="-457200">
              <a:lnSpc>
                <a:spcPct val="90000"/>
              </a:lnSpc>
              <a:buFont typeface="Wingdings" pitchFamily="2" charset="2"/>
              <a:buNone/>
            </a:pPr>
            <a:r>
              <a:rPr lang="en-US" sz="2000" i="1" dirty="0"/>
              <a:t>           MENGGUNAKAN DERIVATIF TERSEBUT DALAM PELAJARAN MENULIS.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tp 1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3016" name="Rectangle 8"/>
          <p:cNvSpPr>
            <a:spLocks noChangeArrowheads="1"/>
          </p:cNvSpPr>
          <p:nvPr/>
        </p:nvSpPr>
        <p:spPr bwMode="auto">
          <a:xfrm>
            <a:off x="0" y="3505200"/>
            <a:ext cx="9144000" cy="3200400"/>
          </a:xfrm>
          <a:prstGeom prst="rect">
            <a:avLst/>
          </a:prstGeom>
          <a:solidFill>
            <a:schemeClr val="tx2"/>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381000"/>
            <a:ext cx="8229600" cy="838200"/>
          </a:xfrm>
          <a:solidFill>
            <a:schemeClr val="bg1">
              <a:lumMod val="50000"/>
            </a:schemeClr>
          </a:solidFill>
        </p:spPr>
        <p:txBody>
          <a:bodyPr/>
          <a:lstStyle/>
          <a:p>
            <a:r>
              <a:rPr lang="en-US" dirty="0">
                <a:solidFill>
                  <a:schemeClr val="tx1"/>
                </a:solidFill>
              </a:rPr>
              <a:t>MANFAAT PENELITIAN</a:t>
            </a:r>
          </a:p>
        </p:txBody>
      </p:sp>
      <p:sp>
        <p:nvSpPr>
          <p:cNvPr id="24579" name="Rectangle 3"/>
          <p:cNvSpPr>
            <a:spLocks noGrp="1" noChangeArrowheads="1"/>
          </p:cNvSpPr>
          <p:nvPr>
            <p:ph idx="1"/>
          </p:nvPr>
        </p:nvSpPr>
        <p:spPr>
          <a:xfrm>
            <a:off x="457200" y="1447800"/>
            <a:ext cx="8458200" cy="5181600"/>
          </a:xfrm>
        </p:spPr>
        <p:txBody>
          <a:bodyPr/>
          <a:lstStyle/>
          <a:p>
            <a:pPr>
              <a:lnSpc>
                <a:spcPct val="90000"/>
              </a:lnSpc>
            </a:pPr>
            <a:r>
              <a:rPr lang="id-ID" sz="2500" dirty="0">
                <a:latin typeface="Tahoma" charset="0"/>
              </a:rPr>
              <a:t>MANFAAT </a:t>
            </a:r>
            <a:r>
              <a:rPr lang="en-US" sz="2500" dirty="0">
                <a:latin typeface="Tahoma" charset="0"/>
              </a:rPr>
              <a:t>D</a:t>
            </a:r>
            <a:r>
              <a:rPr lang="id-ID" sz="2500" dirty="0">
                <a:latin typeface="Tahoma" charset="0"/>
              </a:rPr>
              <a:t>IURAIKAN SECARA JELAS</a:t>
            </a:r>
            <a:r>
              <a:rPr lang="en-US" sz="2500" dirty="0">
                <a:latin typeface="Tahoma" charset="0"/>
              </a:rPr>
              <a:t> DAN SISTEMATIS</a:t>
            </a:r>
            <a:r>
              <a:rPr lang="id-ID" sz="2500" dirty="0">
                <a:latin typeface="Tahoma" charset="0"/>
              </a:rPr>
              <a:t> </a:t>
            </a:r>
            <a:endParaRPr lang="en-US" sz="2500" dirty="0">
              <a:latin typeface="Tahoma" charset="0"/>
            </a:endParaRPr>
          </a:p>
          <a:p>
            <a:pPr>
              <a:lnSpc>
                <a:spcPct val="90000"/>
              </a:lnSpc>
            </a:pPr>
            <a:r>
              <a:rPr lang="en-US" sz="2500" dirty="0">
                <a:latin typeface="Tahoma" charset="0"/>
              </a:rPr>
              <a:t>K</a:t>
            </a:r>
            <a:r>
              <a:rPr lang="id-ID" sz="2500" dirty="0">
                <a:latin typeface="Tahoma" charset="0"/>
              </a:rPr>
              <a:t>EMUKAKAN MANFAAT BAGI SISWA, GURU, KOMPONEN PENDIDIKAN TERKAIT DI SEKOLAH</a:t>
            </a:r>
            <a:r>
              <a:rPr lang="en-US" sz="2500" dirty="0">
                <a:latin typeface="Tahoma" charset="0"/>
              </a:rPr>
              <a:t>.</a:t>
            </a:r>
          </a:p>
          <a:p>
            <a:pPr lvl="1">
              <a:lnSpc>
                <a:spcPct val="90000"/>
              </a:lnSpc>
            </a:pPr>
            <a:r>
              <a:rPr lang="en-US" sz="2100" dirty="0">
                <a:solidFill>
                  <a:srgbClr val="0000CC"/>
                </a:solidFill>
                <a:latin typeface="Tahoma" charset="0"/>
              </a:rPr>
              <a:t>BAGI GURU</a:t>
            </a:r>
            <a:r>
              <a:rPr lang="en-US" sz="2100" dirty="0">
                <a:latin typeface="Tahoma" charset="0"/>
              </a:rPr>
              <a:t>: MELALUI PTK INI GURU DAPAT MENGETAHUI STRATEGI PEMBELAJARAN YANG BERVARIASI UNTUK MEMPERBAIKI DAN MENINGKATKAN SISTEM PEMBELAJARAN SERTA MEMINIMALKAN KESALAHAN SISWA DALAM MENGUBAH BENTUK KATA BAHASA INGGERIS (DERIVATIF) DARI KATA SIFAT KE KATA BENDA</a:t>
            </a:r>
          </a:p>
          <a:p>
            <a:pPr lvl="1">
              <a:lnSpc>
                <a:spcPct val="90000"/>
              </a:lnSpc>
            </a:pPr>
            <a:r>
              <a:rPr lang="en-US" sz="2300" dirty="0">
                <a:solidFill>
                  <a:srgbClr val="0000CC"/>
                </a:solidFill>
                <a:latin typeface="Tahoma" charset="0"/>
              </a:rPr>
              <a:t>BAGI SISWA</a:t>
            </a:r>
            <a:r>
              <a:rPr lang="en-US" sz="2300" dirty="0">
                <a:solidFill>
                  <a:schemeClr val="hlink"/>
                </a:solidFill>
                <a:latin typeface="Tahoma" charset="0"/>
              </a:rPr>
              <a:t>:</a:t>
            </a:r>
            <a:r>
              <a:rPr lang="en-US" sz="2300" dirty="0">
                <a:latin typeface="Tahoma" charset="0"/>
              </a:rPr>
              <a:t> </a:t>
            </a:r>
            <a:r>
              <a:rPr lang="en-US" sz="2100" dirty="0">
                <a:latin typeface="Tahoma" charset="0"/>
              </a:rPr>
              <a:t>HASIL PENELITIAN INI BERMANFAAT BAGI SISWA YANG BERMASALAH DALAM MENGUBAH KATA BENDA MENJADI KATA SIFAT</a:t>
            </a:r>
          </a:p>
          <a:p>
            <a:pPr lvl="1">
              <a:lnSpc>
                <a:spcPct val="90000"/>
              </a:lnSpc>
            </a:pPr>
            <a:r>
              <a:rPr lang="en-US" sz="2300" dirty="0">
                <a:solidFill>
                  <a:srgbClr val="0000CC"/>
                </a:solidFill>
                <a:latin typeface="Tahoma" charset="0"/>
              </a:rPr>
              <a:t>BAGI SEKOLAH:</a:t>
            </a:r>
            <a:r>
              <a:rPr lang="en-US" sz="2300" dirty="0">
                <a:latin typeface="Tahoma" charset="0"/>
              </a:rPr>
              <a:t> </a:t>
            </a:r>
            <a:r>
              <a:rPr lang="en-US" sz="2100" dirty="0">
                <a:latin typeface="Tahoma" charset="0"/>
              </a:rPr>
              <a:t>HASIL PENELITIAN INI MEMBANTU MEMPERBAIKI PEMBELAJARAN BAHASA INGGRIS DI SEKOLAH</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95400" y="304800"/>
            <a:ext cx="5943600" cy="884238"/>
          </a:xfrm>
          <a:solidFill>
            <a:schemeClr val="bg1">
              <a:lumMod val="50000"/>
            </a:schemeClr>
          </a:solidFill>
        </p:spPr>
        <p:txBody>
          <a:bodyPr/>
          <a:lstStyle/>
          <a:p>
            <a:r>
              <a:rPr lang="en-US" b="1" dirty="0" err="1">
                <a:solidFill>
                  <a:schemeClr val="tx1"/>
                </a:solidFill>
              </a:rPr>
              <a:t>Nilai</a:t>
            </a:r>
            <a:r>
              <a:rPr lang="en-US" b="1" dirty="0">
                <a:solidFill>
                  <a:schemeClr val="tx1"/>
                </a:solidFill>
              </a:rPr>
              <a:t> </a:t>
            </a:r>
            <a:r>
              <a:rPr lang="en-US" b="1" dirty="0" err="1">
                <a:solidFill>
                  <a:schemeClr val="tx1"/>
                </a:solidFill>
              </a:rPr>
              <a:t>Positif</a:t>
            </a:r>
            <a:r>
              <a:rPr lang="en-US" b="1" dirty="0">
                <a:solidFill>
                  <a:schemeClr val="tx1"/>
                </a:solidFill>
              </a:rPr>
              <a:t> PTK</a:t>
            </a:r>
          </a:p>
        </p:txBody>
      </p:sp>
      <p:sp>
        <p:nvSpPr>
          <p:cNvPr id="104451" name="Rectangle 3"/>
          <p:cNvSpPr>
            <a:spLocks noGrp="1" noChangeArrowheads="1"/>
          </p:cNvSpPr>
          <p:nvPr>
            <p:ph idx="1"/>
          </p:nvPr>
        </p:nvSpPr>
        <p:spPr>
          <a:xfrm>
            <a:off x="1143000" y="1447800"/>
            <a:ext cx="7372350" cy="5410200"/>
          </a:xfrm>
        </p:spPr>
        <p:txBody>
          <a:bodyPr/>
          <a:lstStyle/>
          <a:p>
            <a:pPr>
              <a:lnSpc>
                <a:spcPct val="90000"/>
              </a:lnSpc>
            </a:pPr>
            <a:r>
              <a:rPr lang="en-US" sz="2800" b="1" dirty="0" err="1"/>
              <a:t>Bertujuan</a:t>
            </a:r>
            <a:r>
              <a:rPr lang="en-US" sz="2800" b="1" dirty="0"/>
              <a:t> </a:t>
            </a:r>
            <a:r>
              <a:rPr lang="en-US" sz="2800" b="1" dirty="0" err="1"/>
              <a:t>meningkatkan</a:t>
            </a:r>
            <a:r>
              <a:rPr lang="en-US" sz="2800" b="1" dirty="0"/>
              <a:t> </a:t>
            </a:r>
            <a:r>
              <a:rPr lang="en-US" sz="2800" b="1" dirty="0" err="1"/>
              <a:t>mutu</a:t>
            </a:r>
            <a:r>
              <a:rPr lang="en-US" sz="2800" b="1" dirty="0"/>
              <a:t> </a:t>
            </a:r>
            <a:r>
              <a:rPr lang="en-US" sz="2800" b="1" dirty="0" err="1"/>
              <a:t>proses</a:t>
            </a:r>
            <a:r>
              <a:rPr lang="en-US" sz="2800" b="1" dirty="0"/>
              <a:t> </a:t>
            </a:r>
            <a:r>
              <a:rPr lang="en-US" sz="2800" b="1" dirty="0" err="1"/>
              <a:t>dan</a:t>
            </a:r>
            <a:r>
              <a:rPr lang="en-US" sz="2800" b="1" dirty="0"/>
              <a:t> </a:t>
            </a:r>
            <a:r>
              <a:rPr lang="en-US" sz="2800" b="1" dirty="0" err="1"/>
              <a:t>hasil</a:t>
            </a:r>
            <a:r>
              <a:rPr lang="en-US" sz="2800" b="1" dirty="0"/>
              <a:t> </a:t>
            </a:r>
            <a:r>
              <a:rPr lang="en-US" sz="2800" b="1" dirty="0" err="1"/>
              <a:t>pembelajaran</a:t>
            </a:r>
            <a:endParaRPr lang="en-US" sz="2800" b="1" dirty="0"/>
          </a:p>
          <a:p>
            <a:pPr>
              <a:lnSpc>
                <a:spcPct val="90000"/>
              </a:lnSpc>
            </a:pPr>
            <a:r>
              <a:rPr lang="en-US" sz="2800" b="1" dirty="0" err="1"/>
              <a:t>Tidak</a:t>
            </a:r>
            <a:r>
              <a:rPr lang="en-US" sz="2800" b="1" dirty="0"/>
              <a:t> </a:t>
            </a:r>
            <a:r>
              <a:rPr lang="en-US" sz="2800" b="1" dirty="0" err="1"/>
              <a:t>mengganggu</a:t>
            </a:r>
            <a:r>
              <a:rPr lang="en-US" sz="2800" b="1" dirty="0"/>
              <a:t> </a:t>
            </a:r>
            <a:r>
              <a:rPr lang="en-US" sz="2800" b="1" dirty="0" err="1"/>
              <a:t>tugas</a:t>
            </a:r>
            <a:r>
              <a:rPr lang="en-US" sz="2800" b="1" dirty="0"/>
              <a:t>  </a:t>
            </a:r>
            <a:r>
              <a:rPr lang="en-US" sz="2800" b="1" dirty="0" err="1"/>
              <a:t>utama</a:t>
            </a:r>
            <a:r>
              <a:rPr lang="en-US" sz="2800" b="1" dirty="0"/>
              <a:t> guru</a:t>
            </a:r>
          </a:p>
          <a:p>
            <a:pPr>
              <a:lnSpc>
                <a:spcPct val="90000"/>
              </a:lnSpc>
            </a:pPr>
            <a:r>
              <a:rPr lang="en-US" sz="2800" b="1" dirty="0" err="1"/>
              <a:t>Permasalahan</a:t>
            </a:r>
            <a:r>
              <a:rPr lang="en-US" sz="2800" b="1" dirty="0"/>
              <a:t> </a:t>
            </a:r>
            <a:r>
              <a:rPr lang="en-US" sz="2800" b="1" dirty="0" err="1"/>
              <a:t>faktual</a:t>
            </a:r>
            <a:endParaRPr lang="en-US" sz="2800" b="1" dirty="0"/>
          </a:p>
          <a:p>
            <a:pPr>
              <a:lnSpc>
                <a:spcPct val="90000"/>
              </a:lnSpc>
            </a:pPr>
            <a:r>
              <a:rPr lang="en-US" sz="2800" b="1" dirty="0" err="1"/>
              <a:t>Rancangan</a:t>
            </a:r>
            <a:r>
              <a:rPr lang="en-US" sz="2800" b="1" dirty="0"/>
              <a:t> </a:t>
            </a:r>
            <a:r>
              <a:rPr lang="en-US" sz="2800" b="1" dirty="0" err="1"/>
              <a:t>lentur</a:t>
            </a:r>
            <a:r>
              <a:rPr lang="en-US" sz="2800" b="1" dirty="0"/>
              <a:t>, </a:t>
            </a:r>
            <a:r>
              <a:rPr lang="en-US" sz="2800" b="1" dirty="0" err="1"/>
              <a:t>dapat</a:t>
            </a:r>
            <a:r>
              <a:rPr lang="en-US" sz="2800" b="1" dirty="0"/>
              <a:t> </a:t>
            </a:r>
            <a:r>
              <a:rPr lang="en-US" sz="2800" b="1" dirty="0" err="1"/>
              <a:t>disesuaikan</a:t>
            </a:r>
            <a:r>
              <a:rPr lang="en-US" sz="2800" b="1" dirty="0"/>
              <a:t> </a:t>
            </a:r>
            <a:r>
              <a:rPr lang="en-US" sz="2800" b="1" dirty="0" err="1"/>
              <a:t>dengan</a:t>
            </a:r>
            <a:r>
              <a:rPr lang="en-US" sz="2800" b="1" dirty="0"/>
              <a:t> </a:t>
            </a:r>
            <a:r>
              <a:rPr lang="en-US" sz="2800" b="1" dirty="0" err="1"/>
              <a:t>situasi</a:t>
            </a:r>
            <a:r>
              <a:rPr lang="en-US" sz="2800" b="1" dirty="0"/>
              <a:t> KBM</a:t>
            </a:r>
          </a:p>
          <a:p>
            <a:pPr>
              <a:lnSpc>
                <a:spcPct val="90000"/>
              </a:lnSpc>
            </a:pPr>
            <a:r>
              <a:rPr lang="en-US" sz="2800" b="1" dirty="0"/>
              <a:t>Hal-</a:t>
            </a:r>
            <a:r>
              <a:rPr lang="en-US" sz="2800" b="1" dirty="0" err="1"/>
              <a:t>hal</a:t>
            </a:r>
            <a:r>
              <a:rPr lang="en-US" sz="2800" b="1" dirty="0"/>
              <a:t> yang </a:t>
            </a:r>
            <a:r>
              <a:rPr lang="en-US" sz="2800" b="1" dirty="0" err="1"/>
              <a:t>berpotensi</a:t>
            </a:r>
            <a:r>
              <a:rPr lang="en-US" sz="2800" b="1" dirty="0"/>
              <a:t> </a:t>
            </a:r>
            <a:r>
              <a:rPr lang="en-US" sz="2800" b="1" dirty="0" err="1"/>
              <a:t>berdampak</a:t>
            </a:r>
            <a:r>
              <a:rPr lang="en-US" sz="2800" b="1" dirty="0"/>
              <a:t> </a:t>
            </a:r>
            <a:r>
              <a:rPr lang="en-US" sz="2800" b="1" dirty="0" err="1"/>
              <a:t>negatif</a:t>
            </a:r>
            <a:r>
              <a:rPr lang="en-US" sz="2800" b="1" dirty="0"/>
              <a:t> </a:t>
            </a:r>
            <a:r>
              <a:rPr lang="en-US" sz="2800" b="1" dirty="0" err="1"/>
              <a:t>terhadap</a:t>
            </a:r>
            <a:r>
              <a:rPr lang="en-US" sz="2800" b="1" dirty="0"/>
              <a:t> </a:t>
            </a:r>
            <a:r>
              <a:rPr lang="en-US" sz="2800" b="1" dirty="0" err="1"/>
              <a:t>pembelajaran</a:t>
            </a:r>
            <a:r>
              <a:rPr lang="en-US" sz="2800" b="1" dirty="0"/>
              <a:t> </a:t>
            </a:r>
            <a:r>
              <a:rPr lang="en-US" sz="2800" b="1" dirty="0" err="1"/>
              <a:t>dapat</a:t>
            </a:r>
            <a:r>
              <a:rPr lang="en-US" sz="2800" b="1" dirty="0"/>
              <a:t> </a:t>
            </a:r>
            <a:r>
              <a:rPr lang="en-US" sz="2800" b="1" dirty="0" err="1"/>
              <a:t>segera</a:t>
            </a:r>
            <a:r>
              <a:rPr lang="en-US" sz="2800" b="1" dirty="0"/>
              <a:t> </a:t>
            </a:r>
            <a:r>
              <a:rPr lang="en-US" sz="2800" b="1" dirty="0" err="1"/>
              <a:t>dikoreksi</a:t>
            </a:r>
            <a:r>
              <a:rPr lang="en-US" sz="2800" b="1" dirty="0"/>
              <a:t>.</a:t>
            </a:r>
          </a:p>
          <a:p>
            <a:pPr>
              <a:lnSpc>
                <a:spcPct val="90000"/>
              </a:lnSpc>
            </a:pPr>
            <a:r>
              <a:rPr lang="en-US" sz="2800" b="1" dirty="0" err="1"/>
              <a:t>Dapat</a:t>
            </a:r>
            <a:r>
              <a:rPr lang="en-US" sz="2800" b="1" dirty="0"/>
              <a:t> </a:t>
            </a:r>
            <a:r>
              <a:rPr lang="en-US" sz="2800" b="1" dirty="0" err="1"/>
              <a:t>berfungsi</a:t>
            </a:r>
            <a:r>
              <a:rPr lang="en-US" sz="2800" b="1" dirty="0"/>
              <a:t> </a:t>
            </a:r>
            <a:r>
              <a:rPr lang="en-US" sz="2800" b="1" dirty="0" err="1"/>
              <a:t>sebagai</a:t>
            </a:r>
            <a:r>
              <a:rPr lang="en-US" sz="2800" b="1" dirty="0"/>
              <a:t> </a:t>
            </a:r>
            <a:r>
              <a:rPr lang="en-US" sz="2800" b="1" dirty="0" err="1"/>
              <a:t>kritik</a:t>
            </a:r>
            <a:r>
              <a:rPr lang="en-US" sz="2800" b="1" dirty="0"/>
              <a:t> </a:t>
            </a:r>
            <a:r>
              <a:rPr lang="en-US" sz="2800" b="1" dirty="0" err="1"/>
              <a:t>pribadi</a:t>
            </a:r>
            <a:r>
              <a:rPr lang="en-US" sz="2800" b="1" dirty="0"/>
              <a:t> </a:t>
            </a:r>
            <a:r>
              <a:rPr lang="en-US" sz="2800" b="1" i="1" dirty="0"/>
              <a:t>(auto-critic)</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mm 1"/>
          <p:cNvPicPr>
            <a:picLocks noChangeAspect="1" noChangeArrowheads="1"/>
          </p:cNvPicPr>
          <p:nvPr/>
        </p:nvPicPr>
        <p:blipFill>
          <a:blip r:embed="rId2"/>
          <a:srcRect/>
          <a:stretch>
            <a:fillRect/>
          </a:stretch>
        </p:blipFill>
        <p:spPr bwMode="auto">
          <a:xfrm>
            <a:off x="0" y="0"/>
            <a:ext cx="9144000" cy="6858000"/>
          </a:xfrm>
          <a:prstGeom prst="rect">
            <a:avLst/>
          </a:prstGeom>
          <a:solidFill>
            <a:srgbClr val="C00000"/>
          </a:solid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970112">
            <a:off x="1506750" y="1105686"/>
            <a:ext cx="5611455" cy="2862322"/>
          </a:xfrm>
          <a:prstGeom prst="rect">
            <a:avLst/>
          </a:prstGeom>
          <a:solidFill>
            <a:schemeClr val="bg1">
              <a:lumMod val="50000"/>
            </a:schemeClr>
          </a:solidFill>
        </p:spPr>
        <p:txBody>
          <a:bodyPr wrap="square" rtlCol="0">
            <a:spAutoFit/>
          </a:bodyPr>
          <a:lstStyle/>
          <a:p>
            <a:pPr algn="ctr"/>
            <a:endParaRPr lang="en-US" sz="6000" dirty="0" smtClean="0"/>
          </a:p>
          <a:p>
            <a:pPr algn="ctr"/>
            <a:r>
              <a:rPr lang="en-US" sz="6000" dirty="0" smtClean="0"/>
              <a:t>THANK YOU</a:t>
            </a:r>
          </a:p>
          <a:p>
            <a:pPr algn="ctr"/>
            <a:endParaRPr lang="en-US"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62000" y="381000"/>
            <a:ext cx="7086600" cy="884238"/>
          </a:xfrm>
          <a:solidFill>
            <a:schemeClr val="bg1">
              <a:lumMod val="50000"/>
            </a:schemeClr>
          </a:solidFill>
        </p:spPr>
        <p:txBody>
          <a:bodyPr/>
          <a:lstStyle/>
          <a:p>
            <a:r>
              <a:rPr lang="id-ID" sz="4000" b="1" dirty="0">
                <a:solidFill>
                  <a:schemeClr val="tx1"/>
                </a:solidFill>
              </a:rPr>
              <a:t>Langkah-langkah PTK</a:t>
            </a:r>
            <a:endParaRPr lang="id-ID" sz="4000" dirty="0">
              <a:solidFill>
                <a:schemeClr val="tx1"/>
              </a:solidFill>
            </a:endParaRPr>
          </a:p>
        </p:txBody>
      </p:sp>
      <p:sp>
        <p:nvSpPr>
          <p:cNvPr id="105475" name="Rectangle 3"/>
          <p:cNvSpPr>
            <a:spLocks noGrp="1" noChangeArrowheads="1"/>
          </p:cNvSpPr>
          <p:nvPr>
            <p:ph idx="1"/>
          </p:nvPr>
        </p:nvSpPr>
        <p:spPr>
          <a:xfrm>
            <a:off x="685800" y="1524000"/>
            <a:ext cx="7772400" cy="4572000"/>
          </a:xfrm>
        </p:spPr>
        <p:txBody>
          <a:bodyPr/>
          <a:lstStyle/>
          <a:p>
            <a:r>
              <a:rPr lang="id-ID" sz="3400" dirty="0"/>
              <a:t>Identifikasi dan Analisis Masalah</a:t>
            </a:r>
          </a:p>
          <a:p>
            <a:r>
              <a:rPr lang="id-ID" sz="3400" b="1" dirty="0"/>
              <a:t>Penetapan Fokus Permasalahan</a:t>
            </a:r>
          </a:p>
          <a:p>
            <a:r>
              <a:rPr lang="id-ID" sz="3400" b="1" dirty="0"/>
              <a:t>Perencanaan Tindakan</a:t>
            </a:r>
          </a:p>
          <a:p>
            <a:r>
              <a:rPr lang="id-ID" sz="3400" b="1" dirty="0"/>
              <a:t>Pelaksanaan Tindakan</a:t>
            </a:r>
          </a:p>
          <a:p>
            <a:r>
              <a:rPr lang="id-ID" sz="3400" b="1" dirty="0"/>
              <a:t>Observasi</a:t>
            </a:r>
          </a:p>
          <a:p>
            <a:r>
              <a:rPr lang="id-ID" sz="3400" b="1" dirty="0"/>
              <a:t>Refleksi</a:t>
            </a:r>
          </a:p>
          <a:p>
            <a:r>
              <a:rPr lang="id-ID" sz="3400" b="1" dirty="0"/>
              <a:t>Rencana Tindakan Lanjutan.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a:xfrm>
            <a:off x="457200" y="457200"/>
            <a:ext cx="8229600" cy="960438"/>
          </a:xfrm>
          <a:solidFill>
            <a:schemeClr val="bg1">
              <a:lumMod val="50000"/>
            </a:schemeClr>
          </a:solidFill>
        </p:spPr>
        <p:txBody>
          <a:bodyPr/>
          <a:lstStyle/>
          <a:p>
            <a:r>
              <a:rPr lang="id-ID" dirty="0">
                <a:solidFill>
                  <a:schemeClr val="tx1"/>
                </a:solidFill>
              </a:rPr>
              <a:t>Sistematika</a:t>
            </a:r>
            <a:r>
              <a:rPr lang="en-US" dirty="0">
                <a:solidFill>
                  <a:schemeClr val="tx1"/>
                </a:solidFill>
              </a:rPr>
              <a:t> Proposal PTK</a:t>
            </a:r>
          </a:p>
        </p:txBody>
      </p:sp>
      <p:sp>
        <p:nvSpPr>
          <p:cNvPr id="84995" name="Rectangle 3"/>
          <p:cNvSpPr>
            <a:spLocks noGrp="1" noRot="1" noChangeArrowheads="1"/>
          </p:cNvSpPr>
          <p:nvPr>
            <p:ph idx="1"/>
          </p:nvPr>
        </p:nvSpPr>
        <p:spPr/>
        <p:txBody>
          <a:bodyPr/>
          <a:lstStyle/>
          <a:p>
            <a:pPr marL="609600" indent="-609600">
              <a:lnSpc>
                <a:spcPct val="80000"/>
              </a:lnSpc>
              <a:buFont typeface="Wingdings" pitchFamily="2" charset="2"/>
              <a:buAutoNum type="alphaUcPeriod"/>
            </a:pPr>
            <a:r>
              <a:rPr lang="id-ID" sz="2400" b="1" dirty="0"/>
              <a:t>Judul</a:t>
            </a:r>
          </a:p>
          <a:p>
            <a:pPr marL="609600" indent="-609600">
              <a:lnSpc>
                <a:spcPct val="80000"/>
              </a:lnSpc>
              <a:buFont typeface="Wingdings" pitchFamily="2" charset="2"/>
              <a:buAutoNum type="alphaUcPeriod"/>
            </a:pPr>
            <a:r>
              <a:rPr lang="id-ID" sz="2400" b="1" dirty="0"/>
              <a:t>Latar Belakang Masalah</a:t>
            </a:r>
          </a:p>
          <a:p>
            <a:pPr marL="609600" indent="-609600">
              <a:lnSpc>
                <a:spcPct val="80000"/>
              </a:lnSpc>
              <a:buFont typeface="Wingdings" pitchFamily="2" charset="2"/>
              <a:buAutoNum type="alphaUcPeriod"/>
            </a:pPr>
            <a:r>
              <a:rPr lang="id-ID" sz="2400" b="1" dirty="0"/>
              <a:t>Rumusan Masalah</a:t>
            </a:r>
          </a:p>
          <a:p>
            <a:pPr marL="609600" indent="-609600">
              <a:lnSpc>
                <a:spcPct val="80000"/>
              </a:lnSpc>
              <a:buFont typeface="Wingdings" pitchFamily="2" charset="2"/>
              <a:buAutoNum type="alphaUcPeriod"/>
            </a:pPr>
            <a:r>
              <a:rPr lang="id-ID" sz="2400" b="1" dirty="0"/>
              <a:t>Tujuan Penelitian</a:t>
            </a:r>
          </a:p>
          <a:p>
            <a:pPr marL="609600" indent="-609600">
              <a:lnSpc>
                <a:spcPct val="80000"/>
              </a:lnSpc>
              <a:buFont typeface="Wingdings" pitchFamily="2" charset="2"/>
              <a:buAutoNum type="alphaUcPeriod"/>
            </a:pPr>
            <a:r>
              <a:rPr lang="id-ID" sz="2400" b="1" dirty="0"/>
              <a:t>Manfaat Penelitian</a:t>
            </a:r>
          </a:p>
          <a:p>
            <a:pPr marL="609600" indent="-609600">
              <a:lnSpc>
                <a:spcPct val="80000"/>
              </a:lnSpc>
              <a:buFont typeface="Wingdings" pitchFamily="2" charset="2"/>
              <a:buAutoNum type="alphaUcPeriod"/>
            </a:pPr>
            <a:r>
              <a:rPr lang="id-ID" sz="2400" b="1" dirty="0"/>
              <a:t>Kajian Pustaka</a:t>
            </a:r>
          </a:p>
          <a:p>
            <a:pPr marL="609600" indent="-609600">
              <a:lnSpc>
                <a:spcPct val="80000"/>
              </a:lnSpc>
              <a:buFont typeface="Wingdings" pitchFamily="2" charset="2"/>
              <a:buAutoNum type="alphaUcPeriod"/>
            </a:pPr>
            <a:r>
              <a:rPr lang="id-ID" sz="2400" b="1" dirty="0"/>
              <a:t>Metode Penelitian</a:t>
            </a:r>
          </a:p>
          <a:p>
            <a:pPr marL="609600" indent="-609600">
              <a:lnSpc>
                <a:spcPct val="80000"/>
              </a:lnSpc>
              <a:buFont typeface="Wingdings" pitchFamily="2" charset="2"/>
              <a:buAutoNum type="alphaUcPeriod"/>
            </a:pPr>
            <a:r>
              <a:rPr lang="id-ID" sz="2400" b="1" dirty="0"/>
              <a:t>Jadwal Penelitian</a:t>
            </a:r>
          </a:p>
          <a:p>
            <a:pPr marL="609600" indent="-609600">
              <a:lnSpc>
                <a:spcPct val="80000"/>
              </a:lnSpc>
              <a:buFont typeface="Wingdings" pitchFamily="2" charset="2"/>
              <a:buAutoNum type="alphaUcPeriod"/>
            </a:pPr>
            <a:r>
              <a:rPr lang="id-ID" sz="2400" b="1" dirty="0"/>
              <a:t>Rincian Beaya Penelitian</a:t>
            </a:r>
          </a:p>
          <a:p>
            <a:pPr marL="609600" indent="-609600">
              <a:lnSpc>
                <a:spcPct val="80000"/>
              </a:lnSpc>
              <a:buFont typeface="Wingdings" pitchFamily="2" charset="2"/>
              <a:buAutoNum type="alphaUcPeriod"/>
            </a:pPr>
            <a:r>
              <a:rPr lang="id-ID" sz="2400" b="1" dirty="0"/>
              <a:t>Daftar Pustaka</a:t>
            </a:r>
          </a:p>
          <a:p>
            <a:pPr marL="609600" indent="-609600">
              <a:lnSpc>
                <a:spcPct val="80000"/>
              </a:lnSpc>
              <a:buFont typeface="Wingdings" pitchFamily="2" charset="2"/>
              <a:buAutoNum type="alphaUcPeriod"/>
            </a:pPr>
            <a:r>
              <a:rPr lang="id-ID" sz="2400" b="1" dirty="0"/>
              <a:t>Lampiran-lampiran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a:xfrm>
            <a:off x="533400" y="533400"/>
            <a:ext cx="8229600" cy="731838"/>
          </a:xfrm>
          <a:solidFill>
            <a:schemeClr val="bg1">
              <a:lumMod val="50000"/>
            </a:schemeClr>
          </a:solidFill>
        </p:spPr>
        <p:txBody>
          <a:bodyPr/>
          <a:lstStyle/>
          <a:p>
            <a:r>
              <a:rPr lang="en-US" dirty="0">
                <a:solidFill>
                  <a:schemeClr val="tx1"/>
                </a:solidFill>
              </a:rPr>
              <a:t>KOMPONEN JUDUL PTK</a:t>
            </a:r>
          </a:p>
        </p:txBody>
      </p:sp>
      <p:sp>
        <p:nvSpPr>
          <p:cNvPr id="44035" name="Rectangle 3"/>
          <p:cNvSpPr>
            <a:spLocks noGrp="1" noChangeArrowheads="1"/>
          </p:cNvSpPr>
          <p:nvPr>
            <p:ph idx="1"/>
          </p:nvPr>
        </p:nvSpPr>
        <p:spPr>
          <a:xfrm>
            <a:off x="1295400" y="1600200"/>
            <a:ext cx="6862763" cy="5257800"/>
          </a:xfrm>
        </p:spPr>
        <p:txBody>
          <a:bodyPr/>
          <a:lstStyle/>
          <a:p>
            <a:pPr>
              <a:lnSpc>
                <a:spcPct val="90000"/>
              </a:lnSpc>
            </a:pPr>
            <a:r>
              <a:rPr lang="id-ID" dirty="0"/>
              <a:t>Ditulis secara singkat, spesifik dan jelas</a:t>
            </a:r>
          </a:p>
          <a:p>
            <a:pPr>
              <a:lnSpc>
                <a:spcPct val="90000"/>
              </a:lnSpc>
            </a:pPr>
            <a:r>
              <a:rPr lang="id-ID" dirty="0"/>
              <a:t>Menggambarkan masalah yang akan diteliti (jelas</a:t>
            </a:r>
            <a:r>
              <a:rPr lang="en-US" dirty="0"/>
              <a:t> </a:t>
            </a:r>
            <a:r>
              <a:rPr lang="id-ID" dirty="0"/>
              <a:t>variabel y atau variabel terikatnya).</a:t>
            </a:r>
          </a:p>
          <a:p>
            <a:pPr>
              <a:lnSpc>
                <a:spcPct val="90000"/>
              </a:lnSpc>
            </a:pPr>
            <a:r>
              <a:rPr lang="id-ID" dirty="0"/>
              <a:t>Menggambarkan tindakan penelitian yang dipilih untuk memecahkan masalah (jelas</a:t>
            </a:r>
            <a:r>
              <a:rPr lang="en-US" dirty="0"/>
              <a:t> </a:t>
            </a:r>
            <a:r>
              <a:rPr lang="id-ID" dirty="0"/>
              <a:t>variabel x atau variabel bebasnya).</a:t>
            </a:r>
          </a:p>
          <a:p>
            <a:pPr>
              <a:lnSpc>
                <a:spcPct val="90000"/>
              </a:lnSpc>
              <a:buFont typeface="Wingdings" pitchFamily="2" charset="2"/>
              <a:buNone/>
            </a:pPr>
            <a:endParaRPr lang="id-ID" dirty="0">
              <a:solidFill>
                <a:schemeClr val="hlink"/>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533400"/>
            <a:ext cx="7010400" cy="884238"/>
          </a:xfrm>
          <a:solidFill>
            <a:schemeClr val="bg1">
              <a:lumMod val="50000"/>
            </a:schemeClr>
          </a:solidFill>
        </p:spPr>
        <p:txBody>
          <a:bodyPr/>
          <a:lstStyle/>
          <a:p>
            <a:r>
              <a:rPr lang="en-US" dirty="0"/>
              <a:t>POLA JUDUL PTK:</a:t>
            </a:r>
          </a:p>
        </p:txBody>
      </p:sp>
      <p:sp>
        <p:nvSpPr>
          <p:cNvPr id="58371" name="Rectangle 3"/>
          <p:cNvSpPr>
            <a:spLocks noGrp="1" noChangeArrowheads="1"/>
          </p:cNvSpPr>
          <p:nvPr>
            <p:ph idx="1"/>
          </p:nvPr>
        </p:nvSpPr>
        <p:spPr>
          <a:xfrm>
            <a:off x="457200" y="2133600"/>
            <a:ext cx="8229600" cy="3657600"/>
          </a:xfrm>
        </p:spPr>
        <p:txBody>
          <a:bodyPr/>
          <a:lstStyle/>
          <a:p>
            <a:r>
              <a:rPr lang="id-ID" dirty="0"/>
              <a:t>Optimalisasi Penerapan </a:t>
            </a:r>
            <a:r>
              <a:rPr lang="id-ID" b="1" dirty="0"/>
              <a:t>x</a:t>
            </a:r>
            <a:r>
              <a:rPr lang="id-ID" dirty="0"/>
              <a:t> untuk meningkatkan </a:t>
            </a:r>
            <a:r>
              <a:rPr lang="id-ID" b="1" dirty="0"/>
              <a:t>y</a:t>
            </a:r>
            <a:r>
              <a:rPr lang="id-ID" dirty="0"/>
              <a:t> pada Siswa</a:t>
            </a:r>
            <a:r>
              <a:rPr lang="en-US" dirty="0"/>
              <a:t>…..</a:t>
            </a:r>
          </a:p>
          <a:p>
            <a:r>
              <a:rPr lang="id-ID" dirty="0"/>
              <a:t>Peningkatan </a:t>
            </a:r>
            <a:r>
              <a:rPr lang="id-ID" b="1" dirty="0"/>
              <a:t>y</a:t>
            </a:r>
            <a:r>
              <a:rPr lang="id-ID" dirty="0"/>
              <a:t> melalui Penerapan </a:t>
            </a:r>
            <a:r>
              <a:rPr lang="id-ID" b="1" dirty="0"/>
              <a:t>x</a:t>
            </a:r>
            <a:r>
              <a:rPr lang="id-ID" dirty="0"/>
              <a:t> pada Siswa</a:t>
            </a:r>
            <a:r>
              <a:rPr lang="en-US" dirty="0"/>
              <a:t>…......</a:t>
            </a:r>
          </a:p>
          <a:p>
            <a:r>
              <a:rPr lang="id-ID" dirty="0"/>
              <a:t>Penerapan </a:t>
            </a:r>
            <a:r>
              <a:rPr lang="id-ID" b="1" dirty="0"/>
              <a:t>x</a:t>
            </a:r>
            <a:r>
              <a:rPr lang="id-ID" dirty="0"/>
              <a:t> untuk Meningkatkan </a:t>
            </a:r>
            <a:r>
              <a:rPr lang="id-ID" b="1" dirty="0"/>
              <a:t>y </a:t>
            </a:r>
            <a:r>
              <a:rPr lang="id-ID" dirty="0"/>
              <a:t>pada Siswa</a:t>
            </a:r>
            <a:r>
              <a:rPr lang="en-US" dirty="0"/>
              <a:t>…....</a:t>
            </a:r>
            <a:r>
              <a:rPr lang="id-ID" dirty="0"/>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457200" y="304800"/>
            <a:ext cx="8229600" cy="960438"/>
          </a:xfrm>
          <a:solidFill>
            <a:schemeClr val="bg1">
              <a:lumMod val="50000"/>
            </a:schemeClr>
          </a:solidFill>
        </p:spPr>
        <p:txBody>
          <a:bodyPr/>
          <a:lstStyle/>
          <a:p>
            <a:r>
              <a:rPr lang="en-US" dirty="0">
                <a:solidFill>
                  <a:schemeClr val="tx1"/>
                </a:solidFill>
              </a:rPr>
              <a:t>CONTOH JUDUL PTK (1)</a:t>
            </a:r>
          </a:p>
        </p:txBody>
      </p:sp>
      <p:sp>
        <p:nvSpPr>
          <p:cNvPr id="68611" name="Rectangle 3"/>
          <p:cNvSpPr>
            <a:spLocks noGrp="1" noRot="1" noChangeArrowheads="1"/>
          </p:cNvSpPr>
          <p:nvPr>
            <p:ph idx="1"/>
          </p:nvPr>
        </p:nvSpPr>
        <p:spPr/>
        <p:txBody>
          <a:bodyPr/>
          <a:lstStyle/>
          <a:p>
            <a:r>
              <a:rPr lang="id-ID" sz="3600" dirty="0"/>
              <a:t>Optimalisasi Penerapan Penggunaan Film Animasi (</a:t>
            </a:r>
            <a:r>
              <a:rPr lang="id-ID" sz="3600" b="1" dirty="0"/>
              <a:t>X</a:t>
            </a:r>
            <a:r>
              <a:rPr lang="id-ID" sz="3600" dirty="0"/>
              <a:t>)</a:t>
            </a:r>
            <a:r>
              <a:rPr lang="en-US" sz="3600" dirty="0"/>
              <a:t> </a:t>
            </a:r>
            <a:r>
              <a:rPr lang="id-ID" sz="3600" dirty="0"/>
              <a:t>untuk meningkatkan Kemampuan  Mengenali Gerakan Bagian-bagian Tubuh (</a:t>
            </a:r>
            <a:r>
              <a:rPr lang="id-ID" sz="3600" b="1" dirty="0"/>
              <a:t>Y</a:t>
            </a:r>
            <a:r>
              <a:rPr lang="id-ID" sz="3600" dirty="0"/>
              <a:t>) pada Siswa Kelas X.4 SMU Negeri </a:t>
            </a:r>
            <a:r>
              <a:rPr lang="en-US" sz="3600" dirty="0" smtClean="0"/>
              <a:t>1 </a:t>
            </a:r>
            <a:r>
              <a:rPr lang="en-US" sz="3600" dirty="0" err="1" smtClean="0"/>
              <a:t>Tangerang</a:t>
            </a:r>
            <a:r>
              <a:rPr lang="en-US" sz="3600" dirty="0" smtClean="0"/>
              <a:t> </a:t>
            </a:r>
            <a:r>
              <a:rPr lang="id-ID" sz="3600" dirty="0" smtClean="0"/>
              <a:t> </a:t>
            </a:r>
            <a:r>
              <a:rPr lang="id-ID" sz="3600" dirty="0"/>
              <a:t>Semester 2 Tahun Ajaran </a:t>
            </a:r>
            <a:r>
              <a:rPr lang="id-ID" sz="3600" dirty="0" smtClean="0"/>
              <a:t>20</a:t>
            </a:r>
            <a:r>
              <a:rPr lang="en-US" sz="3600" dirty="0" smtClean="0"/>
              <a:t>13</a:t>
            </a:r>
            <a:r>
              <a:rPr lang="id-ID" sz="3600" dirty="0" smtClean="0"/>
              <a:t>/20</a:t>
            </a:r>
            <a:r>
              <a:rPr lang="en-US" sz="3600" dirty="0" smtClean="0"/>
              <a:t>14</a:t>
            </a:r>
            <a:r>
              <a:rPr lang="id-ID" sz="3600" dirty="0" smtClean="0"/>
              <a:t>.</a:t>
            </a:r>
            <a:endParaRPr lang="id-ID"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457200" y="609600"/>
            <a:ext cx="8229600" cy="808038"/>
          </a:xfrm>
          <a:solidFill>
            <a:schemeClr val="bg1">
              <a:lumMod val="50000"/>
            </a:schemeClr>
          </a:solidFill>
        </p:spPr>
        <p:txBody>
          <a:bodyPr/>
          <a:lstStyle/>
          <a:p>
            <a:r>
              <a:rPr lang="en-US" dirty="0">
                <a:solidFill>
                  <a:schemeClr val="tx1"/>
                </a:solidFill>
              </a:rPr>
              <a:t>CONTOH JUDUL PTK (2)</a:t>
            </a:r>
          </a:p>
        </p:txBody>
      </p:sp>
      <p:sp>
        <p:nvSpPr>
          <p:cNvPr id="69635" name="Rectangle 3"/>
          <p:cNvSpPr>
            <a:spLocks noGrp="1" noRot="1" noChangeArrowheads="1"/>
          </p:cNvSpPr>
          <p:nvPr>
            <p:ph idx="1"/>
          </p:nvPr>
        </p:nvSpPr>
        <p:spPr/>
        <p:txBody>
          <a:bodyPr/>
          <a:lstStyle/>
          <a:p>
            <a:r>
              <a:rPr lang="id-ID" sz="3600" dirty="0"/>
              <a:t>Peningkatan Kearifan Lingkungan (</a:t>
            </a:r>
            <a:r>
              <a:rPr lang="id-ID" sz="3600" b="1" dirty="0">
                <a:solidFill>
                  <a:srgbClr val="FFFF00"/>
                </a:solidFill>
              </a:rPr>
              <a:t>Y</a:t>
            </a:r>
            <a:r>
              <a:rPr lang="id-ID" sz="3600" b="1" dirty="0"/>
              <a:t>)</a:t>
            </a:r>
            <a:r>
              <a:rPr lang="id-ID" sz="3600" dirty="0"/>
              <a:t> melalui Penerapan Model Belajar Berbasis </a:t>
            </a:r>
            <a:r>
              <a:rPr lang="id-ID" sz="3600" i="1" dirty="0"/>
              <a:t>Outdoor Education</a:t>
            </a:r>
            <a:r>
              <a:rPr lang="id-ID" sz="3600" dirty="0"/>
              <a:t> (</a:t>
            </a:r>
            <a:r>
              <a:rPr lang="id-ID" sz="3600" b="1" dirty="0">
                <a:solidFill>
                  <a:srgbClr val="FFFF00"/>
                </a:solidFill>
              </a:rPr>
              <a:t>X</a:t>
            </a:r>
            <a:r>
              <a:rPr lang="id-ID" sz="3600" b="1" dirty="0"/>
              <a:t>)</a:t>
            </a:r>
            <a:r>
              <a:rPr lang="id-ID" sz="3600" dirty="0"/>
              <a:t> pada Kelas Ekstrakurikuler Kepramukaan di SMK Batik 2 Surakarta Tahun Ajaran 2007/2008.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304800"/>
            <a:ext cx="8229600" cy="1112838"/>
          </a:xfrm>
          <a:solidFill>
            <a:schemeClr val="bg1">
              <a:lumMod val="50000"/>
            </a:schemeClr>
          </a:solidFill>
        </p:spPr>
        <p:txBody>
          <a:bodyPr/>
          <a:lstStyle/>
          <a:p>
            <a:r>
              <a:rPr lang="en-US" dirty="0">
                <a:solidFill>
                  <a:schemeClr val="tx1"/>
                </a:solidFill>
              </a:rPr>
              <a:t>CONTOH JUDUL PTK (3)</a:t>
            </a:r>
          </a:p>
        </p:txBody>
      </p:sp>
      <p:sp>
        <p:nvSpPr>
          <p:cNvPr id="70659" name="Rectangle 3"/>
          <p:cNvSpPr>
            <a:spLocks noGrp="1" noChangeArrowheads="1"/>
          </p:cNvSpPr>
          <p:nvPr>
            <p:ph idx="1"/>
          </p:nvPr>
        </p:nvSpPr>
        <p:spPr>
          <a:xfrm>
            <a:off x="609600" y="2057400"/>
            <a:ext cx="8229600" cy="3962400"/>
          </a:xfrm>
        </p:spPr>
        <p:txBody>
          <a:bodyPr/>
          <a:lstStyle/>
          <a:p>
            <a:r>
              <a:rPr lang="id-ID" sz="3600" dirty="0"/>
              <a:t>Penerapan Model Belajar Permainan (</a:t>
            </a:r>
            <a:r>
              <a:rPr lang="id-ID" sz="3600" b="1" dirty="0">
                <a:solidFill>
                  <a:srgbClr val="FFFF00"/>
                </a:solidFill>
              </a:rPr>
              <a:t>X</a:t>
            </a:r>
            <a:r>
              <a:rPr lang="id-ID" sz="3600" b="1" dirty="0"/>
              <a:t>)</a:t>
            </a:r>
            <a:r>
              <a:rPr lang="id-ID" sz="3600" dirty="0"/>
              <a:t> untuk Meningkatkan Kemampuan Numerik (</a:t>
            </a:r>
            <a:r>
              <a:rPr lang="id-ID" sz="3600" b="1" dirty="0">
                <a:solidFill>
                  <a:srgbClr val="FFFF00"/>
                </a:solidFill>
              </a:rPr>
              <a:t>Y</a:t>
            </a:r>
            <a:r>
              <a:rPr lang="id-ID" sz="3600" b="1" dirty="0"/>
              <a:t>) </a:t>
            </a:r>
            <a:r>
              <a:rPr lang="id-ID" sz="3600" dirty="0"/>
              <a:t>pada Siswa Kelas IB </a:t>
            </a:r>
            <a:r>
              <a:rPr lang="id-ID" sz="3600" dirty="0" smtClean="0"/>
              <a:t>SD</a:t>
            </a:r>
            <a:r>
              <a:rPr lang="en-US" sz="3600" dirty="0" smtClean="0"/>
              <a:t> </a:t>
            </a:r>
            <a:r>
              <a:rPr lang="en-US" sz="3600" dirty="0" err="1" smtClean="0"/>
              <a:t>Soedirman</a:t>
            </a:r>
            <a:r>
              <a:rPr lang="id-ID" sz="3600" dirty="0" smtClean="0"/>
              <a:t> </a:t>
            </a:r>
            <a:r>
              <a:rPr lang="id-ID" sz="3600" dirty="0"/>
              <a:t>Tahun Ajaran </a:t>
            </a:r>
            <a:r>
              <a:rPr lang="id-ID" sz="3600" dirty="0" smtClean="0"/>
              <a:t>20</a:t>
            </a:r>
            <a:r>
              <a:rPr lang="en-US" sz="3600" dirty="0" smtClean="0"/>
              <a:t>14</a:t>
            </a:r>
            <a:r>
              <a:rPr lang="id-ID" sz="3600" dirty="0" smtClean="0"/>
              <a:t>/20</a:t>
            </a:r>
            <a:r>
              <a:rPr lang="en-US" sz="3600" dirty="0" smtClean="0"/>
              <a:t>15</a:t>
            </a:r>
            <a:r>
              <a:rPr lang="id-ID" sz="3600" dirty="0" smtClean="0"/>
              <a:t>.</a:t>
            </a:r>
            <a:endParaRPr lang="id-ID"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Pixel</Template>
  <TotalTime>703</TotalTime>
  <Words>639</Words>
  <Application>Microsoft PowerPoint</Application>
  <PresentationFormat>On-screen Show (4:3)</PresentationFormat>
  <Paragraphs>88</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Default Design</vt:lpstr>
      <vt:lpstr>Competition</vt:lpstr>
      <vt:lpstr>MEMPERSIAPKAN PROPOSAL PTK </vt:lpstr>
      <vt:lpstr>Nilai Positif PTK</vt:lpstr>
      <vt:lpstr>Langkah-langkah PTK</vt:lpstr>
      <vt:lpstr>Sistematika Proposal PTK</vt:lpstr>
      <vt:lpstr>KOMPONEN JUDUL PTK</vt:lpstr>
      <vt:lpstr>POLA JUDUL PTK:</vt:lpstr>
      <vt:lpstr>CONTOH JUDUL PTK (1)</vt:lpstr>
      <vt:lpstr>CONTOH JUDUL PTK (2)</vt:lpstr>
      <vt:lpstr>CONTOH JUDUL PTK (3)</vt:lpstr>
      <vt:lpstr>LATAR BELAKANG MASALAH</vt:lpstr>
      <vt:lpstr>Latar Belakang tanpa data pendukung</vt:lpstr>
      <vt:lpstr>Masalah dengan data pendukung</vt:lpstr>
      <vt:lpstr>RUMUSAN MASALAH DAN PEMECAHANNYA</vt:lpstr>
      <vt:lpstr>Slide 14</vt:lpstr>
      <vt:lpstr>Pemecahan Masalah</vt:lpstr>
      <vt:lpstr>Slide 16</vt:lpstr>
      <vt:lpstr>TUJUAN PENELITIAN</vt:lpstr>
      <vt:lpstr>Slide 18</vt:lpstr>
      <vt:lpstr>MANFAAT PENELITIAN</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POKOK-POKOK ISI  LATAR BELAKANG, RUMUSAN MASALAH, TUJUAN DAN MANFAAT PENELITIAN</dc:title>
  <dc:creator>dian</dc:creator>
  <cp:lastModifiedBy>USER</cp:lastModifiedBy>
  <cp:revision>46</cp:revision>
  <dcterms:created xsi:type="dcterms:W3CDTF">2006-03-11T16:21:43Z</dcterms:created>
  <dcterms:modified xsi:type="dcterms:W3CDTF">2014-09-11T16:29:15Z</dcterms:modified>
</cp:coreProperties>
</file>