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9" r:id="rId4"/>
    <p:sldId id="259" r:id="rId5"/>
    <p:sldId id="270" r:id="rId6"/>
    <p:sldId id="260" r:id="rId7"/>
    <p:sldId id="261" r:id="rId8"/>
    <p:sldId id="262" r:id="rId9"/>
    <p:sldId id="271" r:id="rId10"/>
    <p:sldId id="263" r:id="rId11"/>
    <p:sldId id="272" r:id="rId12"/>
    <p:sldId id="282" r:id="rId13"/>
    <p:sldId id="283" r:id="rId14"/>
    <p:sldId id="284" r:id="rId15"/>
    <p:sldId id="285" r:id="rId16"/>
    <p:sldId id="286" r:id="rId17"/>
    <p:sldId id="287" r:id="rId18"/>
    <p:sldId id="266" r:id="rId19"/>
    <p:sldId id="273" r:id="rId20"/>
    <p:sldId id="264" r:id="rId21"/>
    <p:sldId id="265" r:id="rId22"/>
    <p:sldId id="267" r:id="rId23"/>
    <p:sldId id="274" r:id="rId24"/>
    <p:sldId id="275" r:id="rId25"/>
    <p:sldId id="26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2021-6BAB-40AC-921C-8D832386057D}" type="datetimeFigureOut">
              <a:rPr lang="zh-CN" altLang="en-US" smtClean="0"/>
              <a:pPr/>
              <a:t>2014-3-1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D02-5F53-41C1-BE4A-C0F81C462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2021-6BAB-40AC-921C-8D832386057D}" type="datetimeFigureOut">
              <a:rPr lang="zh-CN" altLang="en-US" smtClean="0"/>
              <a:pPr/>
              <a:t>2014-3-1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D02-5F53-41C1-BE4A-C0F81C462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2021-6BAB-40AC-921C-8D832386057D}" type="datetimeFigureOut">
              <a:rPr lang="zh-CN" altLang="en-US" smtClean="0"/>
              <a:pPr/>
              <a:t>2014-3-1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D02-5F53-41C1-BE4A-C0F81C462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2021-6BAB-40AC-921C-8D832386057D}" type="datetimeFigureOut">
              <a:rPr lang="zh-CN" altLang="en-US" smtClean="0"/>
              <a:pPr/>
              <a:t>2014-3-1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D02-5F53-41C1-BE4A-C0F81C462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2021-6BAB-40AC-921C-8D832386057D}" type="datetimeFigureOut">
              <a:rPr lang="zh-CN" altLang="en-US" smtClean="0"/>
              <a:pPr/>
              <a:t>2014-3-1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D02-5F53-41C1-BE4A-C0F81C462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2021-6BAB-40AC-921C-8D832386057D}" type="datetimeFigureOut">
              <a:rPr lang="zh-CN" altLang="en-US" smtClean="0"/>
              <a:pPr/>
              <a:t>2014-3-1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D02-5F53-41C1-BE4A-C0F81C462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2021-6BAB-40AC-921C-8D832386057D}" type="datetimeFigureOut">
              <a:rPr lang="zh-CN" altLang="en-US" smtClean="0"/>
              <a:pPr/>
              <a:t>2014-3-1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D02-5F53-41C1-BE4A-C0F81C462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2021-6BAB-40AC-921C-8D832386057D}" type="datetimeFigureOut">
              <a:rPr lang="zh-CN" altLang="en-US" smtClean="0"/>
              <a:pPr/>
              <a:t>2014-3-1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D02-5F53-41C1-BE4A-C0F81C462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2021-6BAB-40AC-921C-8D832386057D}" type="datetimeFigureOut">
              <a:rPr lang="zh-CN" altLang="en-US" smtClean="0"/>
              <a:pPr/>
              <a:t>2014-3-1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D02-5F53-41C1-BE4A-C0F81C462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2021-6BAB-40AC-921C-8D832386057D}" type="datetimeFigureOut">
              <a:rPr lang="zh-CN" altLang="en-US" smtClean="0"/>
              <a:pPr/>
              <a:t>2014-3-1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D02-5F53-41C1-BE4A-C0F81C462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2021-6BAB-40AC-921C-8D832386057D}" type="datetimeFigureOut">
              <a:rPr lang="zh-CN" altLang="en-US" smtClean="0"/>
              <a:pPr/>
              <a:t>2014-3-1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D02-5F53-41C1-BE4A-C0F81C462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72021-6BAB-40AC-921C-8D832386057D}" type="datetimeFigureOut">
              <a:rPr lang="zh-CN" altLang="en-US" smtClean="0"/>
              <a:pPr/>
              <a:t>2014-3-1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23D02-5F53-41C1-BE4A-C0F81C462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 rot="443500">
            <a:off x="804844" y="1139881"/>
            <a:ext cx="6096000" cy="3429000"/>
          </a:xfrm>
          <a:solidFill>
            <a:srgbClr val="C0000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KURIKULUM :</a:t>
            </a:r>
            <a:br>
              <a:rPr lang="en-US" sz="5400" b="1" dirty="0" smtClean="0">
                <a:solidFill>
                  <a:schemeClr val="bg1"/>
                </a:solidFill>
              </a:rPr>
            </a:br>
            <a:r>
              <a:rPr lang="en-US" sz="5400" b="1" dirty="0" smtClean="0">
                <a:solidFill>
                  <a:schemeClr val="bg1"/>
                </a:solidFill>
              </a:rPr>
              <a:t>DEFINISI, DIMENSI, </a:t>
            </a:r>
            <a:r>
              <a:rPr lang="en-US" sz="5400" b="1" dirty="0" smtClean="0">
                <a:solidFill>
                  <a:schemeClr val="bg1"/>
                </a:solidFill>
              </a:rPr>
              <a:t>PRINSIP, FUNGSI DAN PERANAN</a:t>
            </a:r>
            <a:endParaRPr lang="en-US" sz="5400" b="1" dirty="0" smtClean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5562600"/>
            <a:ext cx="4648200" cy="914400"/>
          </a:xfr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chemeClr val="bg1"/>
                </a:solidFill>
              </a:rPr>
              <a:t>PEPI FIDIA, </a:t>
            </a:r>
            <a:r>
              <a:rPr lang="en-US" sz="4000" b="1" dirty="0" err="1" smtClean="0">
                <a:solidFill>
                  <a:schemeClr val="bg1"/>
                </a:solidFill>
              </a:rPr>
              <a:t>M.Pd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96000" cy="1143000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DIMENSI KURIKULUM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77200" cy="4572000"/>
          </a:xfr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/>
              <a:t>3. </a:t>
            </a:r>
            <a:r>
              <a:rPr lang="en-US" sz="3600" b="1" dirty="0" err="1" smtClean="0"/>
              <a:t>Pengertian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kurikulum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dikaitkan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dimensi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aktifitas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/>
              <a:t>    </a:t>
            </a:r>
            <a:r>
              <a:rPr lang="en-US" sz="3600" b="1" dirty="0" err="1" smtClean="0"/>
              <a:t>kurikulum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merupakan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segala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aktifitas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dari</a:t>
            </a:r>
            <a:r>
              <a:rPr lang="en-US" sz="3600" b="1" dirty="0" smtClean="0"/>
              <a:t> guru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siswa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proses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disekolah</a:t>
            </a:r>
            <a:r>
              <a:rPr lang="en-US" sz="3600" b="1" dirty="0" smtClean="0"/>
              <a:t>. ( Harold </a:t>
            </a:r>
            <a:r>
              <a:rPr lang="en-US" sz="3600" b="1" dirty="0" err="1" smtClean="0"/>
              <a:t>Albertty</a:t>
            </a:r>
            <a:r>
              <a:rPr lang="en-US" sz="3600" b="1" dirty="0" smtClean="0"/>
              <a:t>, 1953 </a:t>
            </a:r>
            <a:r>
              <a:rPr lang="en-US" sz="3600" b="1" dirty="0" err="1" smtClean="0"/>
              <a:t>mengemukakan</a:t>
            </a:r>
            <a:r>
              <a:rPr lang="en-US" sz="3600" b="1" dirty="0" smtClean="0"/>
              <a:t> “ All of the activities that are provide for </a:t>
            </a:r>
            <a:r>
              <a:rPr lang="en-US" sz="3600" b="1" dirty="0" err="1" smtClean="0"/>
              <a:t>studens</a:t>
            </a:r>
            <a:r>
              <a:rPr lang="en-US" sz="3600" b="1" dirty="0" smtClean="0"/>
              <a:t> by the school constitutes its curriculum”)</a:t>
            </a:r>
          </a:p>
          <a:p>
            <a:pPr>
              <a:lnSpc>
                <a:spcPct val="80000"/>
              </a:lnSpc>
            </a:pPr>
            <a:endParaRPr lang="en-US" sz="27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DIMENSI KURIKULUM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chemeClr val="accent3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kurikilum</a:t>
            </a:r>
            <a:r>
              <a:rPr lang="en-US" b="1" dirty="0" smtClean="0"/>
              <a:t> </a:t>
            </a:r>
            <a:r>
              <a:rPr lang="en-US" b="1" dirty="0" err="1" smtClean="0"/>
              <a:t>berkaitan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dimensi</a:t>
            </a:r>
            <a:r>
              <a:rPr lang="en-US" b="1" dirty="0" smtClean="0"/>
              <a:t> </a:t>
            </a:r>
            <a:r>
              <a:rPr lang="en-US" b="1" dirty="0" err="1" smtClean="0"/>
              <a:t>hasil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Kurikulum</a:t>
            </a:r>
            <a:r>
              <a:rPr lang="en-US" b="1" dirty="0" smtClean="0"/>
              <a:t> </a:t>
            </a:r>
            <a:r>
              <a:rPr lang="en-US" b="1" dirty="0" err="1" smtClean="0"/>
              <a:t>dipandang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segi</a:t>
            </a:r>
            <a:r>
              <a:rPr lang="en-US" b="1" dirty="0" smtClean="0"/>
              <a:t> </a:t>
            </a:r>
            <a:r>
              <a:rPr lang="en-US" b="1" dirty="0" err="1" smtClean="0"/>
              <a:t>hasilyang</a:t>
            </a:r>
            <a:r>
              <a:rPr lang="en-US" b="1" dirty="0" smtClean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dicapai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siswa</a:t>
            </a:r>
            <a:r>
              <a:rPr lang="en-US" b="1" dirty="0" smtClean="0"/>
              <a:t> </a:t>
            </a:r>
            <a:r>
              <a:rPr lang="en-US" b="1" dirty="0" err="1" smtClean="0"/>
              <a:t>sesuai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apa</a:t>
            </a:r>
            <a:r>
              <a:rPr lang="en-US" b="1" dirty="0" smtClean="0"/>
              <a:t> yang </a:t>
            </a:r>
            <a:r>
              <a:rPr lang="en-US" b="1" dirty="0" err="1" smtClean="0"/>
              <a:t>telah</a:t>
            </a:r>
            <a:r>
              <a:rPr lang="en-US" b="1" dirty="0" smtClean="0"/>
              <a:t> </a:t>
            </a:r>
            <a:r>
              <a:rPr lang="en-US" b="1" dirty="0" err="1" smtClean="0"/>
              <a:t>direncanakan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yang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kurikulum</a:t>
            </a:r>
            <a:r>
              <a:rPr lang="en-US" b="1" dirty="0" smtClean="0"/>
              <a:t> </a:t>
            </a:r>
            <a:r>
              <a:rPr lang="en-US" b="1" dirty="0" err="1" smtClean="0"/>
              <a:t>tersebut</a:t>
            </a:r>
            <a:r>
              <a:rPr lang="en-US" b="1" dirty="0" smtClean="0"/>
              <a:t>. (Hilda </a:t>
            </a:r>
            <a:r>
              <a:rPr lang="en-US" b="1" dirty="0" err="1" smtClean="0"/>
              <a:t>Taba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nasution</a:t>
            </a:r>
            <a:r>
              <a:rPr lang="en-US" b="1" dirty="0" smtClean="0"/>
              <a:t>, </a:t>
            </a:r>
            <a:r>
              <a:rPr lang="en-US" b="1" dirty="0" err="1" smtClean="0"/>
              <a:t>Azas-azas</a:t>
            </a:r>
            <a:r>
              <a:rPr lang="en-US" b="1" dirty="0" smtClean="0"/>
              <a:t> </a:t>
            </a:r>
            <a:r>
              <a:rPr lang="en-US" b="1" dirty="0" err="1" smtClean="0"/>
              <a:t>kurikulum</a:t>
            </a:r>
            <a:r>
              <a:rPr lang="en-US" b="1" dirty="0" smtClean="0"/>
              <a:t>) </a:t>
            </a:r>
            <a:r>
              <a:rPr lang="en-US" b="1" dirty="0" err="1" smtClean="0"/>
              <a:t>mengemukakan</a:t>
            </a:r>
            <a:r>
              <a:rPr lang="en-US" b="1" dirty="0" smtClean="0"/>
              <a:t> “ </a:t>
            </a:r>
            <a:r>
              <a:rPr lang="en-US" b="1" dirty="0" err="1" smtClean="0"/>
              <a:t>Segala</a:t>
            </a:r>
            <a:r>
              <a:rPr lang="en-US" b="1" dirty="0" smtClean="0"/>
              <a:t> </a:t>
            </a:r>
            <a:r>
              <a:rPr lang="en-US" b="1" dirty="0" err="1" smtClean="0"/>
              <a:t>usaha</a:t>
            </a:r>
            <a:r>
              <a:rPr lang="en-US" b="1" dirty="0" smtClean="0"/>
              <a:t> yang </a:t>
            </a:r>
            <a:r>
              <a:rPr lang="en-US" b="1" dirty="0" err="1" smtClean="0"/>
              <a:t>dilakukan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sekolah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memperoleh</a:t>
            </a:r>
            <a:r>
              <a:rPr lang="en-US" b="1" dirty="0" smtClean="0"/>
              <a:t> </a:t>
            </a:r>
            <a:r>
              <a:rPr lang="en-US" b="1" dirty="0" err="1" smtClean="0"/>
              <a:t>hasil</a:t>
            </a:r>
            <a:r>
              <a:rPr lang="en-US" b="1" dirty="0" smtClean="0"/>
              <a:t> yang </a:t>
            </a:r>
            <a:r>
              <a:rPr lang="en-US" b="1" dirty="0" err="1" smtClean="0"/>
              <a:t>diharapkan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situasi</a:t>
            </a:r>
            <a:r>
              <a:rPr lang="en-US" b="1" dirty="0" smtClean="0"/>
              <a:t> </a:t>
            </a:r>
            <a:r>
              <a:rPr lang="en-US" b="1" dirty="0" err="1" smtClean="0"/>
              <a:t>didalam</a:t>
            </a:r>
            <a:r>
              <a:rPr lang="en-US" b="1" dirty="0" smtClean="0"/>
              <a:t> </a:t>
            </a:r>
            <a:r>
              <a:rPr lang="en-US" b="1" dirty="0" err="1" smtClean="0"/>
              <a:t>ataupun</a:t>
            </a:r>
            <a:r>
              <a:rPr lang="en-US" b="1" dirty="0" smtClean="0"/>
              <a:t> </a:t>
            </a:r>
            <a:r>
              <a:rPr lang="en-US" b="1" dirty="0" err="1" smtClean="0"/>
              <a:t>diluar</a:t>
            </a:r>
            <a:r>
              <a:rPr lang="en-US" b="1" dirty="0" smtClean="0"/>
              <a:t> </a:t>
            </a:r>
            <a:r>
              <a:rPr lang="en-US" b="1" dirty="0" err="1" smtClean="0"/>
              <a:t>sekolah</a:t>
            </a:r>
            <a:r>
              <a:rPr lang="en-US" b="1" dirty="0" smtClean="0"/>
              <a:t>”)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094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685800"/>
            <a:ext cx="6400800" cy="962744"/>
          </a:xfr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en-US" dirty="0" smtClean="0"/>
              <a:t>PRINSIP </a:t>
            </a:r>
            <a:r>
              <a:rPr lang="en-US" dirty="0" err="1" smtClean="0"/>
              <a:t>PRINSIP</a:t>
            </a:r>
            <a:r>
              <a:rPr lang="en-US" dirty="0" smtClean="0"/>
              <a:t> KURIKULUM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b="1" dirty="0"/>
          </a:p>
        </p:txBody>
      </p:sp>
      <p:sp>
        <p:nvSpPr>
          <p:cNvPr id="5" name="Oval 4"/>
          <p:cNvSpPr/>
          <p:nvPr/>
        </p:nvSpPr>
        <p:spPr>
          <a:xfrm>
            <a:off x="3521790" y="3429000"/>
            <a:ext cx="2088232" cy="1224136"/>
          </a:xfrm>
          <a:prstGeom prst="ellipse">
            <a:avLst/>
          </a:prstGeom>
          <a:solidFill>
            <a:srgbClr val="FFFF00"/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200" b="1" dirty="0" smtClean="0"/>
              <a:t>PRINSIP-PRINSIP KURIKULUM</a:t>
            </a:r>
            <a:endParaRPr lang="id-ID" sz="1200" b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572000" y="2780928"/>
            <a:ext cx="0" cy="43204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2843808" y="3688907"/>
            <a:ext cx="576066" cy="17113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521790" y="4653136"/>
            <a:ext cx="330132" cy="43204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60567" y="4646061"/>
            <a:ext cx="473968" cy="439123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734535" y="3688907"/>
            <a:ext cx="637665" cy="17113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3851921" y="2132856"/>
            <a:ext cx="1512167" cy="504056"/>
          </a:xfrm>
          <a:prstGeom prst="rect">
            <a:avLst/>
          </a:prstGeom>
          <a:solidFill>
            <a:srgbClr val="FFC000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RELEVANSI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99592" y="3362167"/>
            <a:ext cx="1908925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KONT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id-ID" dirty="0" smtClean="0">
                <a:solidFill>
                  <a:schemeClr val="tx1"/>
                </a:solidFill>
              </a:rPr>
              <a:t>NUITAS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158636" y="5229200"/>
            <a:ext cx="1512167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EFEKTIF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497551" y="5229200"/>
            <a:ext cx="1512167" cy="504056"/>
          </a:xfrm>
          <a:prstGeom prst="rect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EFISIEN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516216" y="3362167"/>
            <a:ext cx="1800200" cy="504056"/>
          </a:xfrm>
          <a:prstGeom prst="rect">
            <a:avLst/>
          </a:prstGeom>
          <a:solidFill>
            <a:srgbClr val="C0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FLEKSIBILITAS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41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PRINSIP </a:t>
            </a:r>
            <a:r>
              <a:rPr lang="en-US" dirty="0" err="1" smtClean="0"/>
              <a:t>PRINSIP</a:t>
            </a:r>
            <a:r>
              <a:rPr lang="en-US" dirty="0" smtClean="0"/>
              <a:t> KURIKULUM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chemeClr val="accent2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342900" indent="-342900" algn="l">
              <a:buFont typeface="Wingdings" pitchFamily="2" charset="2"/>
              <a:buChar char="v"/>
            </a:pPr>
            <a:r>
              <a:rPr lang="id-ID" sz="2800" b="1" i="1" cap="none" dirty="0" smtClean="0">
                <a:latin typeface="Times New Roman" pitchFamily="18" charset="0"/>
                <a:cs typeface="Times New Roman" pitchFamily="18" charset="0"/>
              </a:rPr>
              <a:t>Prinsip- prinsip penembangan kurikulum </a:t>
            </a:r>
            <a:r>
              <a:rPr lang="id-ID" sz="2800" cap="none" dirty="0" smtClean="0">
                <a:latin typeface="Times New Roman" pitchFamily="18" charset="0"/>
                <a:cs typeface="Times New Roman" pitchFamily="18" charset="0"/>
              </a:rPr>
              <a:t>terbagi dibagi 5 yaitu diantranya :</a:t>
            </a:r>
            <a:br>
              <a:rPr lang="id-ID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28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2800" cap="none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id-ID" sz="2800" b="1" i="1" cap="none" dirty="0" smtClean="0">
                <a:latin typeface="Times New Roman" pitchFamily="18" charset="0"/>
                <a:cs typeface="Times New Roman" pitchFamily="18" charset="0"/>
              </a:rPr>
              <a:t>Prinsip Relevansi </a:t>
            </a:r>
            <a:r>
              <a:rPr lang="id-ID" sz="2800" cap="none" dirty="0" smtClean="0">
                <a:latin typeface="Times New Roman" pitchFamily="18" charset="0"/>
                <a:cs typeface="Times New Roman" pitchFamily="18" charset="0"/>
              </a:rPr>
              <a:t>(Kesesuaian)</a:t>
            </a:r>
            <a:br>
              <a:rPr lang="id-ID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2800" cap="none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2800" cap="none" dirty="0" smtClean="0">
                <a:latin typeface="Times New Roman" pitchFamily="18" charset="0"/>
                <a:cs typeface="Times New Roman" pitchFamily="18" charset="0"/>
              </a:rPr>
              <a:t>Adanya kesesuaian antara tujuan,isi </a:t>
            </a:r>
            <a:br>
              <a:rPr lang="id-ID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2800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cap="none" dirty="0" smtClean="0">
                <a:latin typeface="Times New Roman" pitchFamily="18" charset="0"/>
                <a:cs typeface="Times New Roman" pitchFamily="18" charset="0"/>
              </a:rPr>
              <a:t>    dan sistem penyampaiannya harus</a:t>
            </a:r>
            <a:br>
              <a:rPr lang="id-ID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2800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cap="none" dirty="0" smtClean="0">
                <a:latin typeface="Times New Roman" pitchFamily="18" charset="0"/>
                <a:cs typeface="Times New Roman" pitchFamily="18" charset="0"/>
              </a:rPr>
              <a:t>    relevan dengan kebutuhan dan keadaan</a:t>
            </a:r>
            <a:br>
              <a:rPr lang="id-ID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2800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cap="none" dirty="0" smtClean="0">
                <a:latin typeface="Times New Roman" pitchFamily="18" charset="0"/>
                <a:cs typeface="Times New Roman" pitchFamily="18" charset="0"/>
              </a:rPr>
              <a:t>    masyarakat, tingkat perkembangan dan</a:t>
            </a:r>
            <a:br>
              <a:rPr lang="id-ID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2800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cap="none" dirty="0" smtClean="0">
                <a:latin typeface="Times New Roman" pitchFamily="18" charset="0"/>
                <a:cs typeface="Times New Roman" pitchFamily="18" charset="0"/>
              </a:rPr>
              <a:t>    kebutuhan siswa, serta serasi dengan</a:t>
            </a:r>
            <a:br>
              <a:rPr lang="id-ID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2800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cap="none" dirty="0" smtClean="0">
                <a:latin typeface="Times New Roman" pitchFamily="18" charset="0"/>
                <a:cs typeface="Times New Roman" pitchFamily="18" charset="0"/>
              </a:rPr>
              <a:t>    perkembangan Ilmu Pengetahuan danTeknologi.</a:t>
            </a:r>
            <a:br>
              <a:rPr lang="id-ID" sz="2800" cap="none" dirty="0" smtClean="0">
                <a:latin typeface="Times New Roman" pitchFamily="18" charset="0"/>
                <a:cs typeface="Times New Roman" pitchFamily="18" charset="0"/>
              </a:rPr>
            </a:br>
            <a:endParaRPr lang="id-ID" sz="28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id-ID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id-ID" sz="3600" b="1" dirty="0" smtClean="0">
                <a:latin typeface="Times New Roman" pitchFamily="18" charset="0"/>
                <a:cs typeface="Times New Roman" pitchFamily="18" charset="0"/>
              </a:rPr>
              <a:t>Prinsip </a:t>
            </a:r>
            <a:r>
              <a:rPr lang="id-ID" sz="3600" b="1" dirty="0" smtClean="0">
                <a:latin typeface="Times New Roman" pitchFamily="18" charset="0"/>
                <a:cs typeface="Times New Roman" pitchFamily="18" charset="0"/>
              </a:rPr>
              <a:t>Fleksibilitas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d-ID" sz="3600" dirty="0" smtClean="0">
                <a:latin typeface="Times New Roman" pitchFamily="18" charset="0"/>
                <a:cs typeface="Times New Roman" pitchFamily="18" charset="0"/>
              </a:rPr>
              <a:t>Kurikulum </a:t>
            </a:r>
            <a:r>
              <a:rPr lang="id-ID" sz="3600" dirty="0" smtClean="0">
                <a:latin typeface="Times New Roman" pitchFamily="18" charset="0"/>
                <a:cs typeface="Times New Roman" pitchFamily="18" charset="0"/>
              </a:rPr>
              <a:t>itu harus dibuat SeFleksibilitas mungkin </a:t>
            </a:r>
            <a:r>
              <a:rPr lang="id-ID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dirty="0" smtClean="0">
                <a:latin typeface="Times New Roman" pitchFamily="18" charset="0"/>
                <a:cs typeface="Times New Roman" pitchFamily="18" charset="0"/>
              </a:rPr>
              <a:t>agar mudah disesuaikan , diubah, dilengkapi, atau bahkan dikurangi </a:t>
            </a:r>
            <a:r>
              <a:rPr lang="id-ID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d-ID" sz="3600" dirty="0" smtClean="0">
                <a:latin typeface="Times New Roman" pitchFamily="18" charset="0"/>
                <a:cs typeface="Times New Roman" pitchFamily="18" charset="0"/>
              </a:rPr>
              <a:t>berdasarkan tuntutan dan keadaan ekosistem dan kemampuan </a:t>
            </a:r>
            <a:r>
              <a:rPr lang="id-ID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dirty="0" smtClean="0">
                <a:latin typeface="Times New Roman" pitchFamily="18" charset="0"/>
                <a:cs typeface="Times New Roman" pitchFamily="18" charset="0"/>
              </a:rPr>
              <a:t>lingkungan setempat.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PRINSIP </a:t>
            </a:r>
            <a:r>
              <a:rPr lang="en-US" dirty="0" err="1" smtClean="0"/>
              <a:t>PRINSIP</a:t>
            </a:r>
            <a:r>
              <a:rPr lang="en-US" dirty="0" smtClean="0"/>
              <a:t> KURIKULUM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solidFill>
            <a:srgbClr val="C00000"/>
          </a:solidFill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10000"/>
              </a:lnSpc>
              <a:buAutoNum type="arabicPeriod" startAt="3"/>
            </a:pPr>
            <a:r>
              <a:rPr 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Prinsip Kontinuitas ( Berkesinambungan </a:t>
            </a:r>
            <a:r>
              <a:rPr 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Prinsip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 dapat mempermudah guru dan siswa dalam melaksanakan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proses pembelajaran, Karena memiliki hubungan fungsional yang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bermakna sesuai dengan jenjang pendidikan, struktur dalam satuan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pendidikan, tingkat perkembangan siswa. </a:t>
            </a:r>
            <a:r>
              <a:rPr 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alur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sekola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 </a:t>
            </a:r>
            <a:endParaRPr lang="id-ID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PAUD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dilanjut ke TK, lalu  ke SD, dan selanjutnya.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PRINSIP </a:t>
            </a:r>
            <a:r>
              <a:rPr lang="en-US" dirty="0" err="1" smtClean="0"/>
              <a:t>PRINSIP</a:t>
            </a:r>
            <a:r>
              <a:rPr lang="en-US" dirty="0" smtClean="0"/>
              <a:t> KURIKULUM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457200" indent="-457200">
              <a:buAutoNum type="arabicPeriod" startAt="4"/>
            </a:pPr>
            <a:r>
              <a:rPr 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Prinsip </a:t>
            </a:r>
            <a:r>
              <a:rPr 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Efektifitas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sejauh mana Perencanaan Kurikulum dapat dicapai sesuai dengan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keinginan yang telah ditentukan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Efektifitas dibagi 2 macam, yaitu 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Efektifitas Mengajar Guru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Sudah sejauh mana, guru melakukan kegiatan belajar mengajar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sudah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direncanakan apakah sudah dilaksanakan dengan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baik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 tidak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 Efektifitas Belajar Anak Didik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Sudah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sejauh  mana tujuan-tujuan pelajaran yang diinginkan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telah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dicapai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melalui kegiatan belajar  mengajar yang telah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dilaksanakan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PRINSIP </a:t>
            </a:r>
            <a:r>
              <a:rPr lang="en-US" dirty="0" err="1" smtClean="0"/>
              <a:t>PRINSIP</a:t>
            </a:r>
            <a:r>
              <a:rPr lang="en-US" dirty="0" smtClean="0"/>
              <a:t> KURIKULUM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199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457200" indent="-457200">
              <a:buAutoNum type="arabicPeriod" startAt="5"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Prinsip Efisiensi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Maksudnya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adalah Guru harus bisa memperimbangkan dari  Efisien dalam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endayagunaan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ana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enaga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, dan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umber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sumber yang tersedia agar dapat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mencapai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hasil yang optimal. Dana  itu harus digunakan sedemikian rupa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dalam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rangka mendukung pelaksanaan pembelajaran.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PRINSIP </a:t>
            </a:r>
            <a:r>
              <a:rPr lang="en-US" dirty="0" err="1" smtClean="0"/>
              <a:t>PRINSIP</a:t>
            </a:r>
            <a:r>
              <a:rPr lang="en-US" dirty="0" smtClean="0"/>
              <a:t> KURIKULUM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FUNGSI KURIKULUM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  <a:solidFill>
            <a:srgbClr val="00B0F0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Guru, </a:t>
            </a:r>
            <a:r>
              <a:rPr lang="en-US" b="1" dirty="0" err="1" smtClean="0"/>
              <a:t>kurikulum</a:t>
            </a:r>
            <a:r>
              <a:rPr lang="en-US" b="1" dirty="0" smtClean="0"/>
              <a:t> </a:t>
            </a:r>
            <a:r>
              <a:rPr lang="en-US" b="1" dirty="0" err="1" smtClean="0"/>
              <a:t>berfungsi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pedoman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melaksanakan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pembelajaran</a:t>
            </a:r>
            <a:r>
              <a:rPr lang="en-US" b="1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Kepala</a:t>
            </a:r>
            <a:r>
              <a:rPr lang="en-US" b="1" dirty="0" smtClean="0"/>
              <a:t> </a:t>
            </a:r>
            <a:r>
              <a:rPr lang="en-US" b="1" dirty="0" err="1" smtClean="0"/>
              <a:t>sekolah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pengawas</a:t>
            </a:r>
            <a:r>
              <a:rPr lang="en-US" b="1" dirty="0" smtClean="0"/>
              <a:t>, </a:t>
            </a:r>
            <a:r>
              <a:rPr lang="en-US" b="1" dirty="0" err="1" smtClean="0"/>
              <a:t>kurikulum</a:t>
            </a:r>
            <a:r>
              <a:rPr lang="en-US" b="1" dirty="0" smtClean="0"/>
              <a:t> </a:t>
            </a:r>
            <a:r>
              <a:rPr lang="en-US" b="1" dirty="0" err="1" smtClean="0"/>
              <a:t>berfungsi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pedoman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melaksanakan</a:t>
            </a:r>
            <a:r>
              <a:rPr lang="en-US" b="1" dirty="0" smtClean="0"/>
              <a:t> supervise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pengawasan</a:t>
            </a:r>
            <a:r>
              <a:rPr lang="en-US" b="1" dirty="0" smtClean="0"/>
              <a:t>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FUNGSI KURIKULUM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err="1" smtClean="0"/>
              <a:t>Orang</a:t>
            </a:r>
            <a:r>
              <a:rPr lang="en-US" b="1" dirty="0" smtClean="0"/>
              <a:t> </a:t>
            </a:r>
            <a:r>
              <a:rPr lang="en-US" b="1" dirty="0" err="1" smtClean="0"/>
              <a:t>tua</a:t>
            </a:r>
            <a:r>
              <a:rPr lang="en-US" b="1" dirty="0" smtClean="0"/>
              <a:t>, </a:t>
            </a:r>
            <a:r>
              <a:rPr lang="en-US" b="1" dirty="0" err="1" smtClean="0"/>
              <a:t>kurikulum</a:t>
            </a:r>
            <a:r>
              <a:rPr lang="en-US" b="1" dirty="0" smtClean="0"/>
              <a:t> </a:t>
            </a:r>
            <a:r>
              <a:rPr lang="en-US" b="1" dirty="0" err="1" smtClean="0"/>
              <a:t>berfungsi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pedoman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membimbing</a:t>
            </a:r>
            <a:r>
              <a:rPr lang="en-US" b="1" dirty="0" smtClean="0"/>
              <a:t> </a:t>
            </a:r>
            <a:r>
              <a:rPr lang="en-US" b="1" dirty="0" err="1" smtClean="0"/>
              <a:t>anaknya</a:t>
            </a:r>
            <a:r>
              <a:rPr lang="en-US" b="1" dirty="0" smtClean="0"/>
              <a:t> </a:t>
            </a:r>
            <a:r>
              <a:rPr lang="en-US" b="1" dirty="0" err="1" smtClean="0"/>
              <a:t>belajar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rumah</a:t>
            </a:r>
            <a:r>
              <a:rPr lang="en-US" b="1" dirty="0" smtClean="0"/>
              <a:t>.</a:t>
            </a:r>
          </a:p>
          <a:p>
            <a:pPr>
              <a:defRPr/>
            </a:pPr>
            <a:r>
              <a:rPr lang="en-US" b="1" dirty="0" err="1" smtClean="0"/>
              <a:t>Masyarakat</a:t>
            </a:r>
            <a:r>
              <a:rPr lang="en-US" b="1" dirty="0" smtClean="0"/>
              <a:t>, </a:t>
            </a:r>
            <a:r>
              <a:rPr lang="en-US" b="1" dirty="0" err="1" smtClean="0"/>
              <a:t>kurikulum</a:t>
            </a:r>
            <a:r>
              <a:rPr lang="en-US" b="1" dirty="0" smtClean="0"/>
              <a:t> </a:t>
            </a:r>
            <a:r>
              <a:rPr lang="en-US" b="1" dirty="0" err="1" smtClean="0"/>
              <a:t>berfungsi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pedoman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memberi</a:t>
            </a:r>
            <a:r>
              <a:rPr lang="en-US" b="1" dirty="0" smtClean="0"/>
              <a:t> </a:t>
            </a:r>
            <a:r>
              <a:rPr lang="en-US" b="1" dirty="0" err="1" smtClean="0"/>
              <a:t>bantuan</a:t>
            </a:r>
            <a:r>
              <a:rPr lang="en-US" b="1" dirty="0" smtClean="0"/>
              <a:t> </a:t>
            </a:r>
            <a:r>
              <a:rPr lang="en-US" b="1" dirty="0" err="1" smtClean="0"/>
              <a:t>bagi</a:t>
            </a:r>
            <a:r>
              <a:rPr lang="en-US" b="1" dirty="0" smtClean="0"/>
              <a:t> </a:t>
            </a:r>
            <a:r>
              <a:rPr lang="en-US" b="1" dirty="0" err="1" smtClean="0"/>
              <a:t>penyelenggaraan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pendiddikan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sekolah</a:t>
            </a:r>
            <a:r>
              <a:rPr lang="en-US" b="1" dirty="0" smtClean="0"/>
              <a:t>. </a:t>
            </a:r>
          </a:p>
          <a:p>
            <a:pPr>
              <a:defRPr/>
            </a:pPr>
            <a:r>
              <a:rPr lang="en-US" b="1" dirty="0" err="1" smtClean="0"/>
              <a:t>Siswa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</a:t>
            </a:r>
            <a:r>
              <a:rPr lang="en-US" b="1" dirty="0" err="1" smtClean="0"/>
              <a:t>sendiri</a:t>
            </a:r>
            <a:r>
              <a:rPr lang="en-US" b="1" dirty="0" smtClean="0"/>
              <a:t>, </a:t>
            </a:r>
            <a:r>
              <a:rPr lang="en-US" b="1" dirty="0" err="1" smtClean="0"/>
              <a:t>kurikulum</a:t>
            </a:r>
            <a:r>
              <a:rPr lang="en-US" b="1" dirty="0" smtClean="0"/>
              <a:t> </a:t>
            </a:r>
            <a:r>
              <a:rPr lang="en-US" b="1" dirty="0" err="1" smtClean="0"/>
              <a:t>berfungsi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pedoman</a:t>
            </a:r>
            <a:r>
              <a:rPr lang="en-US" b="1" dirty="0" smtClean="0"/>
              <a:t> </a:t>
            </a:r>
            <a:r>
              <a:rPr lang="en-US" b="1" dirty="0" err="1" smtClean="0"/>
              <a:t>belajar</a:t>
            </a:r>
            <a:r>
              <a:rPr lang="en-US" b="1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4343400" cy="1143000"/>
          </a:xfrm>
          <a:solidFill>
            <a:srgbClr val="C0000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KURIKULUM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724400"/>
          </a:xfr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fi-FI" dirty="0" smtClean="0"/>
              <a:t>	</a:t>
            </a:r>
            <a:r>
              <a:rPr lang="fi-FI" sz="4000" b="1" dirty="0" smtClean="0">
                <a:solidFill>
                  <a:schemeClr val="bg1"/>
                </a:solidFill>
              </a:rPr>
              <a:t>Secara etimologis, kurikulum berasal dari kata dalam Bahasa Latim ”</a:t>
            </a:r>
            <a:r>
              <a:rPr lang="fi-FI" sz="4000" b="1" i="1" dirty="0" smtClean="0">
                <a:solidFill>
                  <a:schemeClr val="bg1"/>
                </a:solidFill>
              </a:rPr>
              <a:t>curir</a:t>
            </a:r>
            <a:r>
              <a:rPr lang="fi-FI" sz="4000" b="1" dirty="0" smtClean="0">
                <a:solidFill>
                  <a:schemeClr val="bg1"/>
                </a:solidFill>
              </a:rPr>
              <a:t>” yang artinya pelari, dan ”</a:t>
            </a:r>
            <a:r>
              <a:rPr lang="fi-FI" sz="4000" b="1" i="1" dirty="0" smtClean="0">
                <a:solidFill>
                  <a:schemeClr val="bg1"/>
                </a:solidFill>
              </a:rPr>
              <a:t>curere</a:t>
            </a:r>
            <a:r>
              <a:rPr lang="fi-FI" sz="4000" b="1" dirty="0" smtClean="0">
                <a:solidFill>
                  <a:schemeClr val="bg1"/>
                </a:solidFill>
              </a:rPr>
              <a:t>” yang artinya ”tempat berlari”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fi-FI" sz="4000" b="1" dirty="0" smtClean="0">
                <a:solidFill>
                  <a:schemeClr val="bg1"/>
                </a:solidFill>
                <a:sym typeface="Wingdings" pitchFamily="2" charset="2"/>
              </a:rPr>
              <a:t>	 </a:t>
            </a:r>
            <a:r>
              <a:rPr lang="fi-FI" sz="4000" b="1" dirty="0" smtClean="0">
                <a:solidFill>
                  <a:schemeClr val="bg1"/>
                </a:solidFill>
              </a:rPr>
              <a:t>suatu jarak yang harus ditempuh oleh pelari mulai dari garis </a:t>
            </a:r>
            <a:r>
              <a:rPr lang="fi-FI" sz="4000" b="1" i="1" dirty="0" smtClean="0">
                <a:solidFill>
                  <a:schemeClr val="bg1"/>
                </a:solidFill>
              </a:rPr>
              <a:t>start</a:t>
            </a:r>
            <a:r>
              <a:rPr lang="fi-FI" sz="4000" b="1" dirty="0" smtClean="0">
                <a:solidFill>
                  <a:schemeClr val="bg1"/>
                </a:solidFill>
              </a:rPr>
              <a:t> sampai dengan </a:t>
            </a:r>
            <a:r>
              <a:rPr lang="fi-FI" sz="4000" b="1" i="1" dirty="0" smtClean="0">
                <a:solidFill>
                  <a:schemeClr val="bg1"/>
                </a:solidFill>
              </a:rPr>
              <a:t>finish. 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fi-FI" sz="4000" b="1" dirty="0" smtClean="0">
                <a:solidFill>
                  <a:schemeClr val="bg1"/>
                </a:solidFill>
                <a:sym typeface="Wingdings" pitchFamily="2" charset="2"/>
              </a:rPr>
              <a:t>	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1143000"/>
          </a:xfrm>
          <a:solidFill>
            <a:schemeClr val="accent5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Kurikulum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Siswa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500" b="1" dirty="0" err="1" smtClean="0"/>
              <a:t>Fungsi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Penyesuaian</a:t>
            </a:r>
            <a:r>
              <a:rPr lang="en-US" sz="2500" b="1" dirty="0" smtClean="0"/>
              <a:t> ( the </a:t>
            </a:r>
            <a:r>
              <a:rPr lang="en-US" sz="2500" b="1" dirty="0" err="1" smtClean="0"/>
              <a:t>adjustive</a:t>
            </a:r>
            <a:r>
              <a:rPr lang="en-US" sz="2500" b="1" dirty="0" smtClean="0"/>
              <a:t> or adaptive function )</a:t>
            </a:r>
            <a:br>
              <a:rPr lang="en-US" sz="2500" b="1" dirty="0" smtClean="0"/>
            </a:br>
            <a:r>
              <a:rPr lang="en-US" sz="2500" b="1" dirty="0" err="1" smtClean="0"/>
              <a:t>Kurikulum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harus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mampu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mengarahkan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siswa</a:t>
            </a:r>
            <a:r>
              <a:rPr lang="en-US" sz="2500" b="1" dirty="0" smtClean="0"/>
              <a:t> agar </a:t>
            </a:r>
            <a:r>
              <a:rPr lang="en-US" sz="2500" b="1" dirty="0" err="1" smtClean="0"/>
              <a:t>mampu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menyesuiaankan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dirinya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dengan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lingkunagn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baik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lingkungan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fisik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maupun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lingkungan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sosial</a:t>
            </a:r>
            <a:r>
              <a:rPr lang="en-US" sz="2500" b="1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500" b="1" dirty="0" err="1" smtClean="0"/>
              <a:t>Fungsi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Integrasi</a:t>
            </a:r>
            <a:r>
              <a:rPr lang="en-US" sz="2500" b="1" dirty="0" smtClean="0"/>
              <a:t> ( the integrating function )</a:t>
            </a:r>
            <a:br>
              <a:rPr lang="en-US" sz="2500" b="1" dirty="0" smtClean="0"/>
            </a:br>
            <a:r>
              <a:rPr lang="en-US" sz="2500" b="1" dirty="0" err="1" smtClean="0"/>
              <a:t>Kurikulum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bermakna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sebagai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alat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pendidikan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harus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mampu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menghasilkan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pribadi-pribadi</a:t>
            </a:r>
            <a:r>
              <a:rPr lang="en-US" sz="2500" b="1" dirty="0" smtClean="0"/>
              <a:t> yang </a:t>
            </a:r>
            <a:r>
              <a:rPr lang="en-US" sz="2500" b="1" dirty="0" err="1" smtClean="0"/>
              <a:t>utuh</a:t>
            </a:r>
            <a:r>
              <a:rPr lang="en-US" sz="2500" b="1" dirty="0" smtClean="0"/>
              <a:t>, </a:t>
            </a:r>
            <a:r>
              <a:rPr lang="en-US" sz="2500" b="1" dirty="0" err="1" smtClean="0"/>
              <a:t>untuk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dapat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hidup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dan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berintegrasi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dengan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masyarakat</a:t>
            </a:r>
            <a:r>
              <a:rPr lang="en-US" sz="2500" b="1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500" b="1" dirty="0" err="1" smtClean="0"/>
              <a:t>Fungsi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Diferensiasi</a:t>
            </a:r>
            <a:r>
              <a:rPr lang="en-US" sz="2500" b="1" dirty="0" smtClean="0"/>
              <a:t> ( the </a:t>
            </a:r>
            <a:r>
              <a:rPr lang="en-US" sz="2500" b="1" dirty="0" err="1" smtClean="0"/>
              <a:t>differenting</a:t>
            </a:r>
            <a:r>
              <a:rPr lang="en-US" sz="2500" b="1" dirty="0" smtClean="0"/>
              <a:t> function )</a:t>
            </a:r>
            <a:br>
              <a:rPr lang="en-US" sz="2500" b="1" dirty="0" smtClean="0"/>
            </a:br>
            <a:r>
              <a:rPr lang="en-US" sz="2500" b="1" dirty="0" err="1" smtClean="0"/>
              <a:t>Kurikulum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bermakna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sebagai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alat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pendididkan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harus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mampu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memberikan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pelayanan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terhadap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perbedaan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individu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siswa</a:t>
            </a:r>
            <a:r>
              <a:rPr lang="en-US" sz="2500" b="1" dirty="0" smtClean="0"/>
              <a:t>.</a:t>
            </a:r>
          </a:p>
          <a:p>
            <a:pPr>
              <a:lnSpc>
                <a:spcPct val="80000"/>
              </a:lnSpc>
            </a:pPr>
            <a:endParaRPr lang="en-US" sz="25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  <a:solidFill>
            <a:srgbClr val="C000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Kurikulum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Siswa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500" dirty="0" err="1" smtClean="0">
                <a:solidFill>
                  <a:schemeClr val="bg1"/>
                </a:solidFill>
              </a:rPr>
              <a:t>Fungsi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Persiapan</a:t>
            </a:r>
            <a:r>
              <a:rPr lang="en-US" sz="2500" dirty="0" smtClean="0">
                <a:solidFill>
                  <a:schemeClr val="bg1"/>
                </a:solidFill>
              </a:rPr>
              <a:t> ( the </a:t>
            </a:r>
            <a:r>
              <a:rPr lang="en-US" sz="2500" dirty="0" err="1" smtClean="0">
                <a:solidFill>
                  <a:schemeClr val="bg1"/>
                </a:solidFill>
              </a:rPr>
              <a:t>propedeutic</a:t>
            </a:r>
            <a:r>
              <a:rPr lang="en-US" sz="2500" dirty="0" smtClean="0">
                <a:solidFill>
                  <a:schemeClr val="bg1"/>
                </a:solidFill>
              </a:rPr>
              <a:t> function )</a:t>
            </a:r>
            <a:br>
              <a:rPr lang="en-US" sz="2500" dirty="0" smtClean="0">
                <a:solidFill>
                  <a:schemeClr val="bg1"/>
                </a:solidFill>
              </a:rPr>
            </a:br>
            <a:r>
              <a:rPr lang="en-US" sz="2500" dirty="0" err="1" smtClean="0">
                <a:solidFill>
                  <a:schemeClr val="bg1"/>
                </a:solidFill>
              </a:rPr>
              <a:t>Kurikulum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bermakana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sebagai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alat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pendidikan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harus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mampu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mempersiapkan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siswa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untuk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melanjutkan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studi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kejenjang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pendidikan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selanjutnya</a:t>
            </a:r>
            <a:r>
              <a:rPr lang="en-US" sz="250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500" dirty="0" err="1" smtClean="0">
                <a:solidFill>
                  <a:schemeClr val="bg1"/>
                </a:solidFill>
              </a:rPr>
              <a:t>Fungsi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Pemilihan</a:t>
            </a:r>
            <a:r>
              <a:rPr lang="en-US" sz="2500" dirty="0" smtClean="0">
                <a:solidFill>
                  <a:schemeClr val="bg1"/>
                </a:solidFill>
              </a:rPr>
              <a:t> ( the selective function )</a:t>
            </a:r>
            <a:br>
              <a:rPr lang="en-US" sz="2500" dirty="0" smtClean="0">
                <a:solidFill>
                  <a:schemeClr val="bg1"/>
                </a:solidFill>
              </a:rPr>
            </a:br>
            <a:r>
              <a:rPr lang="en-US" sz="2500" dirty="0" err="1" smtClean="0">
                <a:solidFill>
                  <a:schemeClr val="bg1"/>
                </a:solidFill>
              </a:rPr>
              <a:t>Kurikulum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bermakna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sebagai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alat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pendidikan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harus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mampu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memberi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kesempatan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kepada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siswa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untuk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memilih</a:t>
            </a:r>
            <a:r>
              <a:rPr lang="en-US" sz="2500" dirty="0" smtClean="0">
                <a:solidFill>
                  <a:schemeClr val="bg1"/>
                </a:solidFill>
              </a:rPr>
              <a:t> program </a:t>
            </a:r>
            <a:r>
              <a:rPr lang="en-US" sz="2500" dirty="0" err="1" smtClean="0">
                <a:solidFill>
                  <a:schemeClr val="bg1"/>
                </a:solidFill>
              </a:rPr>
              <a:t>belajar</a:t>
            </a:r>
            <a:r>
              <a:rPr lang="en-US" sz="2500" dirty="0" smtClean="0">
                <a:solidFill>
                  <a:schemeClr val="bg1"/>
                </a:solidFill>
              </a:rPr>
              <a:t> yang </a:t>
            </a:r>
            <a:r>
              <a:rPr lang="en-US" sz="2500" dirty="0" err="1" smtClean="0">
                <a:solidFill>
                  <a:schemeClr val="bg1"/>
                </a:solidFill>
              </a:rPr>
              <a:t>sesuai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dengan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kemampuan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dan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minatnya</a:t>
            </a:r>
            <a:r>
              <a:rPr lang="en-US" sz="250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500" dirty="0" err="1" smtClean="0">
                <a:solidFill>
                  <a:schemeClr val="bg1"/>
                </a:solidFill>
              </a:rPr>
              <a:t>Fungsi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Diagnostik</a:t>
            </a:r>
            <a:r>
              <a:rPr lang="en-US" sz="2500" dirty="0" smtClean="0">
                <a:solidFill>
                  <a:schemeClr val="bg1"/>
                </a:solidFill>
              </a:rPr>
              <a:t> ( the diagnostic function )</a:t>
            </a:r>
            <a:br>
              <a:rPr lang="en-US" sz="2500" dirty="0" smtClean="0">
                <a:solidFill>
                  <a:schemeClr val="bg1"/>
                </a:solidFill>
              </a:rPr>
            </a:br>
            <a:r>
              <a:rPr lang="en-US" sz="2500" dirty="0" err="1" smtClean="0">
                <a:solidFill>
                  <a:schemeClr val="bg1"/>
                </a:solidFill>
              </a:rPr>
              <a:t>Kurikulum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bermakna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sebagai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alat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pendidikan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harus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mampu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membantu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dan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mengarahkan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siswa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untuk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dapat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memahami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dan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menerima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kekuatan</a:t>
            </a:r>
            <a:r>
              <a:rPr lang="en-US" sz="2500" dirty="0" smtClean="0">
                <a:solidFill>
                  <a:schemeClr val="bg1"/>
                </a:solidFill>
              </a:rPr>
              <a:t> (</a:t>
            </a:r>
            <a:r>
              <a:rPr lang="en-US" sz="2500" dirty="0" err="1" smtClean="0">
                <a:solidFill>
                  <a:schemeClr val="bg1"/>
                </a:solidFill>
              </a:rPr>
              <a:t>potensi</a:t>
            </a:r>
            <a:r>
              <a:rPr lang="en-US" sz="2500" dirty="0" smtClean="0">
                <a:solidFill>
                  <a:schemeClr val="bg1"/>
                </a:solidFill>
              </a:rPr>
              <a:t>) </a:t>
            </a:r>
            <a:r>
              <a:rPr lang="en-US" sz="2500" dirty="0" err="1" smtClean="0">
                <a:solidFill>
                  <a:schemeClr val="bg1"/>
                </a:solidFill>
              </a:rPr>
              <a:t>dan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kelemahan</a:t>
            </a:r>
            <a:r>
              <a:rPr lang="en-US" sz="2500" dirty="0" smtClean="0">
                <a:solidFill>
                  <a:schemeClr val="bg1"/>
                </a:solidFill>
              </a:rPr>
              <a:t> yang </a:t>
            </a:r>
            <a:r>
              <a:rPr lang="en-US" sz="2500" dirty="0" err="1" smtClean="0">
                <a:solidFill>
                  <a:schemeClr val="bg1"/>
                </a:solidFill>
              </a:rPr>
              <a:t>dimilikinya</a:t>
            </a:r>
            <a:r>
              <a:rPr lang="en-US" sz="250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endParaRPr lang="en-US" sz="25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PERANAN KURIKULUM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742950" indent="-742950">
              <a:lnSpc>
                <a:spcPct val="80000"/>
              </a:lnSpc>
              <a:buAutoNum type="alphaLcPeriod"/>
            </a:pPr>
            <a:r>
              <a:rPr lang="en-US" sz="4000" dirty="0" err="1" smtClean="0">
                <a:solidFill>
                  <a:schemeClr val="bg1"/>
                </a:solidFill>
              </a:rPr>
              <a:t>Peranan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Konservatif</a:t>
            </a:r>
            <a:endParaRPr lang="en-US" sz="4000" dirty="0" smtClean="0">
              <a:solidFill>
                <a:schemeClr val="bg1"/>
              </a:solidFill>
            </a:endParaRPr>
          </a:p>
          <a:p>
            <a:pPr marL="742950" indent="-742950">
              <a:lnSpc>
                <a:spcPct val="80000"/>
              </a:lnSpc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err="1" smtClean="0">
                <a:solidFill>
                  <a:schemeClr val="bg1"/>
                </a:solidFill>
              </a:rPr>
              <a:t>Menekankan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bahwa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kurikulum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itu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dapat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dijadikan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sebagai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sarana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untuk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mentrasmisikan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nilai-nilai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warisan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budaya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masa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lalu</a:t>
            </a:r>
            <a:r>
              <a:rPr lang="en-US" sz="4000" dirty="0" smtClean="0">
                <a:solidFill>
                  <a:schemeClr val="bg1"/>
                </a:solidFill>
              </a:rPr>
              <a:t> yang </a:t>
            </a:r>
            <a:r>
              <a:rPr lang="en-US" sz="4000" dirty="0" err="1" smtClean="0">
                <a:solidFill>
                  <a:schemeClr val="bg1"/>
                </a:solidFill>
              </a:rPr>
              <a:t>dianggap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masih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relevan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dengan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masa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kini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kepada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generasi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muda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PERANAN KURIKULUM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467600" cy="4525963"/>
          </a:xfr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b. </a:t>
            </a:r>
            <a:r>
              <a:rPr lang="en-US" sz="3600" dirty="0" err="1" smtClean="0">
                <a:solidFill>
                  <a:schemeClr val="bg1"/>
                </a:solidFill>
              </a:rPr>
              <a:t>Peranan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Kreatif</a:t>
            </a:r>
            <a:endParaRPr lang="en-US" sz="36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err="1" smtClean="0">
                <a:solidFill>
                  <a:schemeClr val="bg1"/>
                </a:solidFill>
              </a:rPr>
              <a:t>Menekankan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bahwa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kurikulum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harus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mampu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mengembangkan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sesuatu</a:t>
            </a:r>
            <a:r>
              <a:rPr lang="en-US" sz="3600" dirty="0" smtClean="0">
                <a:solidFill>
                  <a:schemeClr val="bg1"/>
                </a:solidFill>
              </a:rPr>
              <a:t> yang </a:t>
            </a:r>
            <a:r>
              <a:rPr lang="en-US" sz="3600" dirty="0" err="1" smtClean="0">
                <a:solidFill>
                  <a:schemeClr val="bg1"/>
                </a:solidFill>
              </a:rPr>
              <a:t>baru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sesuai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dengan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perkembangan</a:t>
            </a:r>
            <a:r>
              <a:rPr lang="en-US" sz="3600" dirty="0" smtClean="0">
                <a:solidFill>
                  <a:schemeClr val="bg1"/>
                </a:solidFill>
              </a:rPr>
              <a:t> yang </a:t>
            </a:r>
            <a:r>
              <a:rPr lang="en-US" sz="3600" dirty="0" err="1" smtClean="0">
                <a:solidFill>
                  <a:schemeClr val="bg1"/>
                </a:solidFill>
              </a:rPr>
              <a:t>terjadi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dan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kebutuhan-kebutuhan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masyarakat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pada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masa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sekarang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dan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masa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mendatang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91200" cy="1143000"/>
          </a:xfr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PERANAN KURIKULUM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1"/>
                </a:solidFill>
              </a:rPr>
              <a:t>c. </a:t>
            </a:r>
            <a:r>
              <a:rPr lang="en-US" dirty="0" err="1" smtClean="0">
                <a:solidFill>
                  <a:schemeClr val="bg1"/>
                </a:solidFill>
              </a:rPr>
              <a:t>Peranan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Kritis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Evaluatif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Peranan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dilatarbelakangi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oleh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budaya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hidup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masyarakat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senantiasa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mengalami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perubahan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sehingga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pewarisan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nilai-nilai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lalu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siswa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perlu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disesuaikan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kondisi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terjadi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sekarang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Menekankan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kurikulum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turut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aktif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berfatisipasi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kontrol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filter </a:t>
            </a:r>
            <a:r>
              <a:rPr lang="en-US" dirty="0" err="1" smtClean="0">
                <a:solidFill>
                  <a:schemeClr val="bg1"/>
                </a:solidFill>
              </a:rPr>
              <a:t>sosial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68786">
            <a:off x="1145637" y="2689295"/>
            <a:ext cx="6477000" cy="2033716"/>
          </a:xfrm>
          <a:ln w="762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B050"/>
                </a:solidFill>
              </a:rPr>
              <a:t>HAPPY LEARNING !</a:t>
            </a:r>
            <a:endParaRPr lang="en-US" sz="6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1143000"/>
          </a:xfrm>
          <a:solidFill>
            <a:srgbClr val="C0000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KURIKULUM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fi-FI" sz="4000" b="1" dirty="0" smtClean="0">
                <a:sym typeface="Wingdings" pitchFamily="2" charset="2"/>
              </a:rPr>
              <a:t> </a:t>
            </a:r>
            <a:r>
              <a:rPr lang="fi-FI" sz="4000" b="1" dirty="0" smtClean="0"/>
              <a:t>digunakan dalam dunia pendidikan, dengan pengertian sebagai rencana dan pengaturan tentang sejumlah mata pelajaran yang harus dipelajari peserta didik dalam menempuh pendidikan di lembaga pendidikan.</a:t>
            </a:r>
            <a:r>
              <a:rPr lang="fi-FI" sz="4000" b="1" i="1" dirty="0" smtClean="0"/>
              <a:t> </a:t>
            </a:r>
            <a:endParaRPr lang="en-US" sz="40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b="1" dirty="0" smtClean="0"/>
              <a:t>DEFINISI KURIKULUM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400" dirty="0" smtClean="0"/>
              <a:t>Hilda </a:t>
            </a:r>
            <a:r>
              <a:rPr lang="en-US" sz="4400" dirty="0" err="1" smtClean="0"/>
              <a:t>Taba</a:t>
            </a:r>
            <a:r>
              <a:rPr lang="en-US" sz="4400" dirty="0" smtClean="0"/>
              <a:t> (1962)</a:t>
            </a:r>
            <a:r>
              <a:rPr lang="en-US" sz="4400" i="1" dirty="0" smtClean="0"/>
              <a:t> Curriculum is a plan for learning.</a:t>
            </a:r>
          </a:p>
          <a:p>
            <a:r>
              <a:rPr lang="en-US" sz="4400" dirty="0" smtClean="0"/>
              <a:t>Caswell and Campbell (1935)</a:t>
            </a:r>
            <a:r>
              <a:rPr lang="en-US" sz="4400" i="1" dirty="0" smtClean="0"/>
              <a:t> Curriculum is all of the experiences children have under the guidance of teachers.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38800" cy="1143000"/>
          </a:xfr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>DEFINISI KURIKULUM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400" dirty="0" smtClean="0"/>
              <a:t>Beauchamp (1972)</a:t>
            </a:r>
            <a:r>
              <a:rPr lang="en-US" sz="4400" i="1" dirty="0" smtClean="0"/>
              <a:t> A curriculum is a written document which may contain many ingredients, but basically it a plan for the education of pupil during their enrollment in given school.</a:t>
            </a:r>
            <a:endParaRPr lang="en-US" sz="4400" dirty="0" smtClean="0"/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1143000"/>
          </a:xfrm>
          <a:solidFill>
            <a:srgbClr val="C00000"/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DEFINISI KURIKULUM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Saylor </a:t>
            </a:r>
            <a:r>
              <a:rPr lang="en-US" dirty="0" err="1" smtClean="0"/>
              <a:t>dan</a:t>
            </a:r>
            <a:r>
              <a:rPr lang="en-US" dirty="0" smtClean="0"/>
              <a:t> Alexander </a:t>
            </a:r>
            <a:r>
              <a:rPr lang="en-US" i="1" dirty="0" smtClean="0"/>
              <a:t>“The total effort of school to going desired outcomes in school and out school situations”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Edward A. Krug (1957)</a:t>
            </a:r>
            <a:r>
              <a:rPr lang="en-US" i="1" dirty="0" smtClean="0"/>
              <a:t> A curriculum consists of the means used to achieve or carry out given purposes of schooling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J.F. Kerr (1972)</a:t>
            </a:r>
            <a:r>
              <a:rPr lang="en-US" i="1" dirty="0" smtClean="0"/>
              <a:t> All the learning which is planned or guided by school, whether it is carried on in groups or individually, inside of or outside the school.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>DEFINISI KURIKULUM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Oliva</a:t>
            </a:r>
            <a:r>
              <a:rPr lang="en-US" dirty="0" smtClean="0"/>
              <a:t> (2004)</a:t>
            </a:r>
            <a:r>
              <a:rPr lang="en-US" i="1" dirty="0" smtClean="0"/>
              <a:t> Curriculum is a plan or program for all experiences when the learner encounters under the direction of the school.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20 </a:t>
            </a:r>
            <a:r>
              <a:rPr lang="en-US" dirty="0" err="1" smtClean="0"/>
              <a:t>tahun</a:t>
            </a:r>
            <a:r>
              <a:rPr lang="en-US" dirty="0" smtClean="0"/>
              <a:t> 2003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ayat</a:t>
            </a:r>
            <a:r>
              <a:rPr lang="en-US" dirty="0" smtClean="0"/>
              <a:t> 19)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"</a:t>
            </a: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477000" cy="990600"/>
          </a:xfrm>
          <a:solidFill>
            <a:srgbClr val="C000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DIMENSI KURIKULUM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038600"/>
          </a:xfrm>
          <a:solidFill>
            <a:schemeClr val="accent5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80000"/>
              </a:lnSpc>
              <a:buFont typeface="Arial" charset="0"/>
              <a:buAutoNum type="arabicPeriod"/>
            </a:pPr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kurikulum</a:t>
            </a:r>
            <a:r>
              <a:rPr lang="en-US" b="1" dirty="0" smtClean="0"/>
              <a:t> </a:t>
            </a:r>
            <a:r>
              <a:rPr lang="en-US" b="1" dirty="0" err="1" smtClean="0"/>
              <a:t>dihubungkan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dimensi</a:t>
            </a:r>
            <a:r>
              <a:rPr lang="en-US" b="1" dirty="0" smtClean="0"/>
              <a:t> </a:t>
            </a:r>
            <a:r>
              <a:rPr lang="en-US" b="1" dirty="0" err="1" smtClean="0"/>
              <a:t>ide</a:t>
            </a:r>
            <a:endParaRPr lang="en-US" b="1" dirty="0" smtClean="0"/>
          </a:p>
          <a:p>
            <a:pPr marL="514350" indent="-514350">
              <a:lnSpc>
                <a:spcPct val="80000"/>
              </a:lnSpc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Kurikulum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sekumpulan</a:t>
            </a:r>
            <a:r>
              <a:rPr lang="en-US" b="1" dirty="0" smtClean="0"/>
              <a:t> </a:t>
            </a:r>
            <a:r>
              <a:rPr lang="en-US" b="1" dirty="0" err="1" smtClean="0"/>
              <a:t>ide</a:t>
            </a:r>
            <a:r>
              <a:rPr lang="en-US" b="1" dirty="0" smtClean="0"/>
              <a:t> yang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dijadikan</a:t>
            </a:r>
            <a:r>
              <a:rPr lang="en-US" b="1" dirty="0" smtClean="0"/>
              <a:t> </a:t>
            </a:r>
            <a:r>
              <a:rPr lang="en-US" b="1" dirty="0" err="1" smtClean="0"/>
              <a:t>pedoman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kurikulum</a:t>
            </a:r>
            <a:r>
              <a:rPr lang="en-US" b="1" dirty="0" smtClean="0"/>
              <a:t> </a:t>
            </a:r>
            <a:r>
              <a:rPr lang="en-US" b="1" dirty="0" err="1" smtClean="0"/>
              <a:t>selanjutnya</a:t>
            </a:r>
            <a:r>
              <a:rPr lang="en-US" b="1" dirty="0" smtClean="0"/>
              <a:t>. (Donald E. </a:t>
            </a:r>
            <a:r>
              <a:rPr lang="en-US" b="1" dirty="0" err="1" smtClean="0"/>
              <a:t>Orlosky</a:t>
            </a:r>
            <a:r>
              <a:rPr lang="en-US" b="1" dirty="0" smtClean="0"/>
              <a:t> and B. </a:t>
            </a:r>
            <a:r>
              <a:rPr lang="en-US" b="1" dirty="0" err="1" smtClean="0"/>
              <a:t>Othanel</a:t>
            </a:r>
            <a:r>
              <a:rPr lang="en-US" b="1" dirty="0" smtClean="0"/>
              <a:t> Smith, 1978  </a:t>
            </a:r>
            <a:r>
              <a:rPr lang="en-US" b="1" dirty="0" err="1" smtClean="0"/>
              <a:t>mengemukakan</a:t>
            </a:r>
            <a:r>
              <a:rPr lang="en-US" b="1" dirty="0" smtClean="0"/>
              <a:t> “…curriculum is the substance of the school program. It is the content pupils are expected to learn”.)</a:t>
            </a:r>
          </a:p>
          <a:p>
            <a:pPr marL="514350" indent="-514350" algn="just">
              <a:lnSpc>
                <a:spcPct val="80000"/>
              </a:lnSpc>
              <a:buNone/>
            </a:pPr>
            <a:endParaRPr lang="en-US" sz="25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DIMENSI KURIKULUM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     2. </a:t>
            </a:r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kurikulum</a:t>
            </a:r>
            <a:r>
              <a:rPr lang="en-US" b="1" dirty="0" smtClean="0"/>
              <a:t> </a:t>
            </a:r>
            <a:r>
              <a:rPr lang="en-US" b="1" dirty="0" err="1" smtClean="0"/>
              <a:t>dikaitkan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dimensi</a:t>
            </a:r>
            <a:r>
              <a:rPr lang="en-US" b="1" dirty="0" smtClean="0"/>
              <a:t> </a:t>
            </a:r>
            <a:r>
              <a:rPr lang="en-US" b="1" dirty="0" err="1" smtClean="0"/>
              <a:t>rencana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Kurikulum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seperangkat</a:t>
            </a:r>
            <a:r>
              <a:rPr lang="en-US" b="1" dirty="0" smtClean="0"/>
              <a:t> </a:t>
            </a:r>
            <a:r>
              <a:rPr lang="en-US" b="1" dirty="0" err="1" smtClean="0"/>
              <a:t>rencana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mengadministrasikan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, </a:t>
            </a:r>
            <a:r>
              <a:rPr lang="en-US" b="1" dirty="0" err="1" smtClean="0"/>
              <a:t>isi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b="1" dirty="0" err="1" smtClean="0"/>
              <a:t>pembelajaran</a:t>
            </a:r>
            <a:r>
              <a:rPr lang="en-US" b="1" dirty="0" smtClean="0"/>
              <a:t>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en-US" b="1" dirty="0" err="1" smtClean="0"/>
              <a:t>cara</a:t>
            </a:r>
            <a:r>
              <a:rPr lang="en-US" b="1" dirty="0" smtClean="0"/>
              <a:t> yang </a:t>
            </a:r>
            <a:r>
              <a:rPr lang="en-US" b="1" dirty="0" err="1" smtClean="0"/>
              <a:t>digunakan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pedoman</a:t>
            </a:r>
            <a:r>
              <a:rPr lang="en-US" b="1" dirty="0" smtClean="0"/>
              <a:t> </a:t>
            </a:r>
            <a:r>
              <a:rPr lang="en-US" b="1" dirty="0" err="1" smtClean="0"/>
              <a:t>penyelenggaraan</a:t>
            </a:r>
            <a:r>
              <a:rPr lang="en-US" b="1" dirty="0" smtClean="0"/>
              <a:t> </a:t>
            </a:r>
            <a:r>
              <a:rPr lang="en-US" b="1" dirty="0" err="1" smtClean="0"/>
              <a:t>kegiatan</a:t>
            </a:r>
            <a:r>
              <a:rPr lang="en-US" b="1" dirty="0" smtClean="0"/>
              <a:t> </a:t>
            </a:r>
            <a:r>
              <a:rPr lang="en-US" b="1" dirty="0" err="1" smtClean="0"/>
              <a:t>pembelajaran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mencapai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pendididkan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. (Hilda </a:t>
            </a:r>
            <a:r>
              <a:rPr lang="en-US" b="1" dirty="0" err="1" smtClean="0"/>
              <a:t>Taba</a:t>
            </a:r>
            <a:r>
              <a:rPr lang="en-US" b="1" dirty="0" smtClean="0"/>
              <a:t>, 1962) </a:t>
            </a:r>
            <a:r>
              <a:rPr lang="en-US" b="1" dirty="0" err="1" smtClean="0"/>
              <a:t>mengemukakan</a:t>
            </a:r>
            <a:r>
              <a:rPr lang="en-US" b="1" dirty="0" smtClean="0"/>
              <a:t>“….A curriculum is a plan for learning; </a:t>
            </a:r>
            <a:r>
              <a:rPr lang="en-US" b="1" dirty="0" err="1" smtClean="0"/>
              <a:t>therefore,what</a:t>
            </a:r>
            <a:r>
              <a:rPr lang="en-US" b="1" dirty="0" smtClean="0"/>
              <a:t> is know about the learning process and the development of the individual has bearing on the shaping of curriculum”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656</Words>
  <Application>Microsoft Office PowerPoint</Application>
  <PresentationFormat>On-screen Show (4:3)</PresentationFormat>
  <Paragraphs>91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Theme2</vt:lpstr>
      <vt:lpstr>KURIKULUM : DEFINISI, DIMENSI, PRINSIP, FUNGSI DAN PERANAN</vt:lpstr>
      <vt:lpstr>KURIKULUM</vt:lpstr>
      <vt:lpstr>KURIKULUM</vt:lpstr>
      <vt:lpstr>DEFINISI KURIKULUM</vt:lpstr>
      <vt:lpstr>DEFINISI KURIKULUM</vt:lpstr>
      <vt:lpstr>DEFINISI KURIKULUM </vt:lpstr>
      <vt:lpstr>DEFINISI KURIKULUM</vt:lpstr>
      <vt:lpstr>DIMENSI KURIKULUM</vt:lpstr>
      <vt:lpstr>DIMENSI KURIKULUM</vt:lpstr>
      <vt:lpstr>DIMENSI KURIKULUM</vt:lpstr>
      <vt:lpstr>DIMENSI KURIKULUM</vt:lpstr>
      <vt:lpstr>  PRINSIP PRINSIP KURIKULUM   </vt:lpstr>
      <vt:lpstr>PRINSIP PRINSIP KURIKULUM</vt:lpstr>
      <vt:lpstr>PRINSIP PRINSIP KURIKULUM</vt:lpstr>
      <vt:lpstr>PRINSIP PRINSIP KURIKULUM</vt:lpstr>
      <vt:lpstr>PRINSIP PRINSIP KURIKULUM</vt:lpstr>
      <vt:lpstr>PRINSIP PRINSIP KURIKULUM</vt:lpstr>
      <vt:lpstr>FUNGSI KURIKULUM </vt:lpstr>
      <vt:lpstr>FUNGSI KURIKULUM </vt:lpstr>
      <vt:lpstr>Fungsi Kurikulum Bagi Siswa</vt:lpstr>
      <vt:lpstr>Fungsi Kurikulum Bagi Siswa </vt:lpstr>
      <vt:lpstr>PERANAN KURIKULUM</vt:lpstr>
      <vt:lpstr>PERANAN KURIKULUM</vt:lpstr>
      <vt:lpstr>PERANAN KURIKULUM</vt:lpstr>
      <vt:lpstr>HAPPY LEARNING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Kurikulum (Pengertian, Fungsi dan Peranan)</dc:title>
  <dc:creator>ADRI</dc:creator>
  <cp:lastModifiedBy>user</cp:lastModifiedBy>
  <cp:revision>28</cp:revision>
  <dcterms:created xsi:type="dcterms:W3CDTF">2012-05-06T22:38:08Z</dcterms:created>
  <dcterms:modified xsi:type="dcterms:W3CDTF">2014-03-01T07:24:20Z</dcterms:modified>
</cp:coreProperties>
</file>